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sldIdLst>
    <p:sldId id="332" r:id="rId2"/>
    <p:sldId id="340" r:id="rId3"/>
    <p:sldId id="328" r:id="rId4"/>
    <p:sldId id="329" r:id="rId5"/>
    <p:sldId id="330" r:id="rId6"/>
    <p:sldId id="331" r:id="rId7"/>
    <p:sldId id="334" r:id="rId8"/>
    <p:sldId id="333" r:id="rId9"/>
    <p:sldId id="335" r:id="rId10"/>
    <p:sldId id="336" r:id="rId11"/>
    <p:sldId id="337" r:id="rId12"/>
    <p:sldId id="338" r:id="rId13"/>
    <p:sldId id="339" r:id="rId14"/>
    <p:sldId id="312" r:id="rId15"/>
    <p:sldId id="271" r:id="rId16"/>
    <p:sldId id="303" r:id="rId17"/>
    <p:sldId id="304" r:id="rId18"/>
    <p:sldId id="306" r:id="rId19"/>
    <p:sldId id="308" r:id="rId20"/>
    <p:sldId id="307" r:id="rId21"/>
    <p:sldId id="309" r:id="rId22"/>
    <p:sldId id="310" r:id="rId23"/>
    <p:sldId id="305" r:id="rId24"/>
    <p:sldId id="296" r:id="rId25"/>
  </p:sldIdLst>
  <p:sldSz cx="18288000" cy="10285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4C7E7"/>
    <a:srgbClr val="000000"/>
    <a:srgbClr val="7F7F7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700"/>
  </p:normalViewPr>
  <p:slideViewPr>
    <p:cSldViewPr snapToGrid="0" snapToObjects="1">
      <p:cViewPr varScale="1">
        <p:scale>
          <a:sx n="52" d="100"/>
          <a:sy n="52" d="100"/>
        </p:scale>
        <p:origin x="797" y="58"/>
      </p:cViewPr>
      <p:guideLst/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16E8D-1E00-234F-A5B0-69A5F20F2E57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32F5E-D416-B24F-9639-7D071472E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370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7148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685742" algn="l" defTabSz="137148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1371486" algn="l" defTabSz="137148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2057228" algn="l" defTabSz="137148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2742971" algn="l" defTabSz="137148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3428714" algn="l" defTabSz="137148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4114457" algn="l" defTabSz="137148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4800200" algn="l" defTabSz="137148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5485943" algn="l" defTabSz="1371486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087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608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4485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942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2637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5243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699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7424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3374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784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321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8994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9835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0583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9771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4698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255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463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289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616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659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532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375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E32F5E-D416-B24F-9639-7D071472E6A9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485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285"/>
            <a:ext cx="13716000" cy="3580847"/>
          </a:xfrm>
        </p:spPr>
        <p:txBody>
          <a:bodyPr anchor="b"/>
          <a:lstStyle>
            <a:lvl1pPr algn="ctr">
              <a:defRPr sz="89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2223"/>
            <a:ext cx="13716000" cy="2483260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709" indent="0" algn="ctr">
              <a:buNone/>
              <a:defRPr sz="3000"/>
            </a:lvl2pPr>
            <a:lvl3pPr marL="1371417" indent="0" algn="ctr">
              <a:buNone/>
              <a:defRPr sz="2700"/>
            </a:lvl3pPr>
            <a:lvl4pPr marL="2057126" indent="0" algn="ctr">
              <a:buNone/>
              <a:defRPr sz="2400"/>
            </a:lvl4pPr>
            <a:lvl5pPr marL="2742834" indent="0" algn="ctr">
              <a:buNone/>
              <a:defRPr sz="2400"/>
            </a:lvl5pPr>
            <a:lvl6pPr marL="3428543" indent="0" algn="ctr">
              <a:buNone/>
              <a:defRPr sz="2400"/>
            </a:lvl6pPr>
            <a:lvl7pPr marL="4114251" indent="0" algn="ctr">
              <a:buNone/>
              <a:defRPr sz="2400"/>
            </a:lvl7pPr>
            <a:lvl8pPr marL="4799960" indent="0" algn="ctr">
              <a:buNone/>
              <a:defRPr sz="2400"/>
            </a:lvl8pPr>
            <a:lvl9pPr marL="5485668" indent="0" algn="ctr">
              <a:buNone/>
              <a:defRPr sz="24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9ED-F7F2-1F49-BEA7-4605715F9F30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6FD-9E3D-E24D-B758-D8205B5EA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554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9ED-F7F2-1F49-BEA7-4605715F9F30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6FD-9E3D-E24D-B758-D8205B5EA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09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03"/>
            <a:ext cx="3943350" cy="871641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03"/>
            <a:ext cx="11601450" cy="871641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9ED-F7F2-1F49-BEA7-4605715F9F30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6FD-9E3D-E24D-B758-D8205B5EA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43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9ED-F7F2-1F49-BEA7-4605715F9F30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6FD-9E3D-E24D-B758-D8205B5EA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1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212"/>
            <a:ext cx="15773400" cy="4278445"/>
          </a:xfrm>
        </p:spPr>
        <p:txBody>
          <a:bodyPr anchor="b"/>
          <a:lstStyle>
            <a:lvl1pPr>
              <a:defRPr sz="89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3133"/>
            <a:ext cx="15773400" cy="2249933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70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17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2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283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854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25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7999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566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9ED-F7F2-1F49-BEA7-4605715F9F30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6FD-9E3D-E24D-B758-D8205B5EA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94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015"/>
            <a:ext cx="7772400" cy="65260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015"/>
            <a:ext cx="7772400" cy="65260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9ED-F7F2-1F49-BEA7-4605715F9F30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6FD-9E3D-E24D-B758-D8205B5EA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10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04"/>
            <a:ext cx="15773400" cy="198803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356"/>
            <a:ext cx="7736681" cy="12356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09" indent="0">
              <a:buNone/>
              <a:defRPr sz="3000" b="1"/>
            </a:lvl2pPr>
            <a:lvl3pPr marL="1371417" indent="0">
              <a:buNone/>
              <a:defRPr sz="2700" b="1"/>
            </a:lvl3pPr>
            <a:lvl4pPr marL="2057126" indent="0">
              <a:buNone/>
              <a:defRPr sz="2400" b="1"/>
            </a:lvl4pPr>
            <a:lvl5pPr marL="2742834" indent="0">
              <a:buNone/>
              <a:defRPr sz="2400" b="1"/>
            </a:lvl5pPr>
            <a:lvl6pPr marL="3428543" indent="0">
              <a:buNone/>
              <a:defRPr sz="2400" b="1"/>
            </a:lvl6pPr>
            <a:lvl7pPr marL="4114251" indent="0">
              <a:buNone/>
              <a:defRPr sz="2400" b="1"/>
            </a:lvl7pPr>
            <a:lvl8pPr marL="4799960" indent="0">
              <a:buNone/>
              <a:defRPr sz="2400" b="1"/>
            </a:lvl8pPr>
            <a:lvl9pPr marL="5485668" indent="0">
              <a:buNone/>
              <a:defRPr sz="24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033"/>
            <a:ext cx="7736681" cy="55260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356"/>
            <a:ext cx="7774782" cy="12356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09" indent="0">
              <a:buNone/>
              <a:defRPr sz="3000" b="1"/>
            </a:lvl2pPr>
            <a:lvl3pPr marL="1371417" indent="0">
              <a:buNone/>
              <a:defRPr sz="2700" b="1"/>
            </a:lvl3pPr>
            <a:lvl4pPr marL="2057126" indent="0">
              <a:buNone/>
              <a:defRPr sz="2400" b="1"/>
            </a:lvl4pPr>
            <a:lvl5pPr marL="2742834" indent="0">
              <a:buNone/>
              <a:defRPr sz="2400" b="1"/>
            </a:lvl5pPr>
            <a:lvl6pPr marL="3428543" indent="0">
              <a:buNone/>
              <a:defRPr sz="2400" b="1"/>
            </a:lvl6pPr>
            <a:lvl7pPr marL="4114251" indent="0">
              <a:buNone/>
              <a:defRPr sz="2400" b="1"/>
            </a:lvl7pPr>
            <a:lvl8pPr marL="4799960" indent="0">
              <a:buNone/>
              <a:defRPr sz="2400" b="1"/>
            </a:lvl8pPr>
            <a:lvl9pPr marL="5485668" indent="0">
              <a:buNone/>
              <a:defRPr sz="24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033"/>
            <a:ext cx="7774782" cy="55260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9ED-F7F2-1F49-BEA7-4605715F9F30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6FD-9E3D-E24D-B758-D8205B5EA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74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9ED-F7F2-1F49-BEA7-4605715F9F30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6FD-9E3D-E24D-B758-D8205B5EA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213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9ED-F7F2-1F49-BEA7-4605715F9F30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6FD-9E3D-E24D-B758-D8205B5EA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74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694"/>
            <a:ext cx="5898356" cy="2399930"/>
          </a:xfrm>
        </p:spPr>
        <p:txBody>
          <a:bodyPr anchor="b"/>
          <a:lstStyle>
            <a:lvl1pPr>
              <a:defRPr sz="47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0910"/>
            <a:ext cx="9258300" cy="7309310"/>
          </a:xfrm>
        </p:spPr>
        <p:txBody>
          <a:bodyPr/>
          <a:lstStyle>
            <a:lvl1pPr>
              <a:defRPr sz="4799"/>
            </a:lvl1pPr>
            <a:lvl2pPr>
              <a:defRPr sz="4199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5624"/>
            <a:ext cx="5898356" cy="5716500"/>
          </a:xfrm>
        </p:spPr>
        <p:txBody>
          <a:bodyPr/>
          <a:lstStyle>
            <a:lvl1pPr marL="0" indent="0">
              <a:buNone/>
              <a:defRPr sz="2400"/>
            </a:lvl1pPr>
            <a:lvl2pPr marL="685709" indent="0">
              <a:buNone/>
              <a:defRPr sz="2100"/>
            </a:lvl2pPr>
            <a:lvl3pPr marL="1371417" indent="0">
              <a:buNone/>
              <a:defRPr sz="1800"/>
            </a:lvl3pPr>
            <a:lvl4pPr marL="2057126" indent="0">
              <a:buNone/>
              <a:defRPr sz="1500"/>
            </a:lvl4pPr>
            <a:lvl5pPr marL="2742834" indent="0">
              <a:buNone/>
              <a:defRPr sz="1500"/>
            </a:lvl5pPr>
            <a:lvl6pPr marL="3428543" indent="0">
              <a:buNone/>
              <a:defRPr sz="1500"/>
            </a:lvl6pPr>
            <a:lvl7pPr marL="4114251" indent="0">
              <a:buNone/>
              <a:defRPr sz="1500"/>
            </a:lvl7pPr>
            <a:lvl8pPr marL="4799960" indent="0">
              <a:buNone/>
              <a:defRPr sz="1500"/>
            </a:lvl8pPr>
            <a:lvl9pPr marL="5485668" indent="0">
              <a:buNone/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9ED-F7F2-1F49-BEA7-4605715F9F30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6FD-9E3D-E24D-B758-D8205B5EA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92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694"/>
            <a:ext cx="5898356" cy="2399930"/>
          </a:xfrm>
        </p:spPr>
        <p:txBody>
          <a:bodyPr anchor="b"/>
          <a:lstStyle>
            <a:lvl1pPr>
              <a:defRPr sz="47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0910"/>
            <a:ext cx="9258300" cy="7309310"/>
          </a:xfrm>
        </p:spPr>
        <p:txBody>
          <a:bodyPr anchor="t"/>
          <a:lstStyle>
            <a:lvl1pPr marL="0" indent="0">
              <a:buNone/>
              <a:defRPr sz="4799"/>
            </a:lvl1pPr>
            <a:lvl2pPr marL="685709" indent="0">
              <a:buNone/>
              <a:defRPr sz="4199"/>
            </a:lvl2pPr>
            <a:lvl3pPr marL="1371417" indent="0">
              <a:buNone/>
              <a:defRPr sz="3600"/>
            </a:lvl3pPr>
            <a:lvl4pPr marL="2057126" indent="0">
              <a:buNone/>
              <a:defRPr sz="3000"/>
            </a:lvl4pPr>
            <a:lvl5pPr marL="2742834" indent="0">
              <a:buNone/>
              <a:defRPr sz="3000"/>
            </a:lvl5pPr>
            <a:lvl6pPr marL="3428543" indent="0">
              <a:buNone/>
              <a:defRPr sz="3000"/>
            </a:lvl6pPr>
            <a:lvl7pPr marL="4114251" indent="0">
              <a:buNone/>
              <a:defRPr sz="3000"/>
            </a:lvl7pPr>
            <a:lvl8pPr marL="4799960" indent="0">
              <a:buNone/>
              <a:defRPr sz="3000"/>
            </a:lvl8pPr>
            <a:lvl9pPr marL="5485668" indent="0">
              <a:buNone/>
              <a:defRPr sz="3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5624"/>
            <a:ext cx="5898356" cy="5716500"/>
          </a:xfrm>
        </p:spPr>
        <p:txBody>
          <a:bodyPr/>
          <a:lstStyle>
            <a:lvl1pPr marL="0" indent="0">
              <a:buNone/>
              <a:defRPr sz="2400"/>
            </a:lvl1pPr>
            <a:lvl2pPr marL="685709" indent="0">
              <a:buNone/>
              <a:defRPr sz="2100"/>
            </a:lvl2pPr>
            <a:lvl3pPr marL="1371417" indent="0">
              <a:buNone/>
              <a:defRPr sz="1800"/>
            </a:lvl3pPr>
            <a:lvl4pPr marL="2057126" indent="0">
              <a:buNone/>
              <a:defRPr sz="1500"/>
            </a:lvl4pPr>
            <a:lvl5pPr marL="2742834" indent="0">
              <a:buNone/>
              <a:defRPr sz="1500"/>
            </a:lvl5pPr>
            <a:lvl6pPr marL="3428543" indent="0">
              <a:buNone/>
              <a:defRPr sz="1500"/>
            </a:lvl6pPr>
            <a:lvl7pPr marL="4114251" indent="0">
              <a:buNone/>
              <a:defRPr sz="1500"/>
            </a:lvl7pPr>
            <a:lvl8pPr marL="4799960" indent="0">
              <a:buNone/>
              <a:defRPr sz="1500"/>
            </a:lvl8pPr>
            <a:lvl9pPr marL="5485668" indent="0">
              <a:buNone/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9ED-F7F2-1F49-BEA7-4605715F9F30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6FD-9E3D-E24D-B758-D8205B5EA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67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04"/>
            <a:ext cx="15773400" cy="1988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015"/>
            <a:ext cx="15773400" cy="652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3055"/>
            <a:ext cx="41148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C79ED-F7F2-1F49-BEA7-4605715F9F30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3055"/>
            <a:ext cx="61722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3055"/>
            <a:ext cx="41148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886FD-9E3D-E24D-B758-D8205B5EA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70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417" rtl="0" eaLnBrk="1" latinLnBrk="0" hangingPunct="1">
        <a:lnSpc>
          <a:spcPct val="90000"/>
        </a:lnSpc>
        <a:spcBef>
          <a:spcPct val="0"/>
        </a:spcBef>
        <a:buNone/>
        <a:defRPr kumimoji="1" sz="6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4" indent="-342854" algn="l" defTabSz="1371417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kumimoji="1" sz="4199" kern="1200">
          <a:solidFill>
            <a:schemeClr val="tx1"/>
          </a:solidFill>
          <a:latin typeface="+mn-lt"/>
          <a:ea typeface="+mn-ea"/>
          <a:cs typeface="+mn-cs"/>
        </a:defRPr>
      </a:lvl1pPr>
      <a:lvl2pPr marL="102856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271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399980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689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397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106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814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52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1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9" algn="l" defTabSz="137141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algn="l" defTabSz="137141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algn="l" defTabSz="137141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4" algn="l" defTabSz="137141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543" algn="l" defTabSz="137141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251" algn="l" defTabSz="137141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960" algn="l" defTabSz="137141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668" algn="l" defTabSz="137141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8CA3F9E6-825D-4686-9751-37D5CFE9BB7F}"/>
              </a:ext>
            </a:extLst>
          </p:cNvPr>
          <p:cNvSpPr/>
          <p:nvPr/>
        </p:nvSpPr>
        <p:spPr>
          <a:xfrm>
            <a:off x="2383362" y="763230"/>
            <a:ext cx="8574689" cy="4379476"/>
          </a:xfrm>
          <a:prstGeom prst="roundRect">
            <a:avLst>
              <a:gd name="adj" fmla="val 0"/>
            </a:avLst>
          </a:prstGeom>
          <a:solidFill>
            <a:schemeClr val="bg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kumimoji="1" lang="ja-JP" altLang="en-US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健常者向けゲーム市場</a:t>
            </a:r>
            <a:endParaRPr kumimoji="1" lang="en-US" altLang="ja-JP" sz="44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32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（潜在顧客数：約</a:t>
            </a:r>
            <a:r>
              <a:rPr kumimoji="1" lang="en-US" altLang="ja-JP" sz="40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55</a:t>
            </a:r>
            <a:r>
              <a:rPr kumimoji="1" lang="ja-JP" altLang="en-US" sz="32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億人）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A5A1F0AD-D105-4991-B1A8-BE261CF6D1FA}"/>
              </a:ext>
            </a:extLst>
          </p:cNvPr>
          <p:cNvSpPr/>
          <p:nvPr/>
        </p:nvSpPr>
        <p:spPr>
          <a:xfrm>
            <a:off x="2534794" y="4415016"/>
            <a:ext cx="2173889" cy="514093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マイクロソフト</a:t>
            </a:r>
            <a:endParaRPr kumimoji="1" lang="ja-JP" altLang="en-US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26691D28-3831-4A49-94CD-402C7EA1B996}"/>
              </a:ext>
            </a:extLst>
          </p:cNvPr>
          <p:cNvSpPr/>
          <p:nvPr/>
        </p:nvSpPr>
        <p:spPr>
          <a:xfrm>
            <a:off x="5015279" y="4415016"/>
            <a:ext cx="1524879" cy="514093"/>
          </a:xfrm>
          <a:prstGeom prst="roundRect">
            <a:avLst>
              <a:gd name="adj" fmla="val 50000"/>
            </a:avLst>
          </a:prstGeom>
          <a:solidFill>
            <a:schemeClr val="bg2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任天堂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57774093-E6BE-4CE9-ACE7-FA98757B0275}"/>
              </a:ext>
            </a:extLst>
          </p:cNvPr>
          <p:cNvSpPr/>
          <p:nvPr/>
        </p:nvSpPr>
        <p:spPr>
          <a:xfrm>
            <a:off x="6846754" y="4415016"/>
            <a:ext cx="1524879" cy="514093"/>
          </a:xfrm>
          <a:prstGeom prst="roundRect">
            <a:avLst>
              <a:gd name="adj" fmla="val 50000"/>
            </a:avLst>
          </a:prstGeom>
          <a:solidFill>
            <a:schemeClr val="bg2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ソニー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0F3BFF0F-3177-4DF3-8C5B-8DBED570FD54}"/>
              </a:ext>
            </a:extLst>
          </p:cNvPr>
          <p:cNvSpPr/>
          <p:nvPr/>
        </p:nvSpPr>
        <p:spPr>
          <a:xfrm>
            <a:off x="8678229" y="4415016"/>
            <a:ext cx="2173889" cy="514093"/>
          </a:xfrm>
          <a:prstGeom prst="roundRect">
            <a:avLst>
              <a:gd name="adj" fmla="val 50000"/>
            </a:avLst>
          </a:prstGeom>
          <a:solidFill>
            <a:schemeClr val="bg2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クラウドゲーム企業</a:t>
            </a: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F734962C-6BDA-4C9E-AC72-DF8F14FEB8CA}"/>
              </a:ext>
            </a:extLst>
          </p:cNvPr>
          <p:cNvCxnSpPr>
            <a:cxnSpLocks/>
          </p:cNvCxnSpPr>
          <p:nvPr/>
        </p:nvCxnSpPr>
        <p:spPr>
          <a:xfrm>
            <a:off x="3819832" y="1793414"/>
            <a:ext cx="5665404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C846ACE6-E1ED-4231-9983-86F47CC4ABBB}"/>
              </a:ext>
            </a:extLst>
          </p:cNvPr>
          <p:cNvGrpSpPr/>
          <p:nvPr/>
        </p:nvGrpSpPr>
        <p:grpSpPr>
          <a:xfrm>
            <a:off x="10958051" y="763230"/>
            <a:ext cx="6863876" cy="4379476"/>
            <a:chOff x="9247239" y="763230"/>
            <a:chExt cx="6863876" cy="4379476"/>
          </a:xfrm>
        </p:grpSpPr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4E9D6749-CD59-434F-95A1-DFA3C3C720AF}"/>
                </a:ext>
              </a:extLst>
            </p:cNvPr>
            <p:cNvSpPr/>
            <p:nvPr/>
          </p:nvSpPr>
          <p:spPr>
            <a:xfrm>
              <a:off x="9247239" y="763230"/>
              <a:ext cx="6863876" cy="4379476"/>
            </a:xfrm>
            <a:prstGeom prst="roundRect">
              <a:avLst>
                <a:gd name="adj" fmla="val 0"/>
              </a:avLst>
            </a:prstGeom>
            <a:solidFill>
              <a:schemeClr val="bg1">
                <a:alpha val="3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44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障がい者向けゲーム市場</a:t>
              </a:r>
              <a:endPara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ja-JP" altLang="en-US" sz="32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（潜在顧客数：約</a:t>
              </a:r>
              <a:r>
                <a:rPr kumimoji="1" lang="en-US" altLang="ja-JP" sz="40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kumimoji="1" lang="ja-JP" altLang="en-US" sz="32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億人）</a:t>
              </a:r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B9E411D4-8022-4DDF-BA08-D4B4E33AB4CF}"/>
                </a:ext>
              </a:extLst>
            </p:cNvPr>
            <p:cNvCxnSpPr>
              <a:cxnSpLocks/>
            </p:cNvCxnSpPr>
            <p:nvPr/>
          </p:nvCxnSpPr>
          <p:spPr>
            <a:xfrm>
              <a:off x="9701167" y="1793414"/>
              <a:ext cx="5858381" cy="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グラフィックス 10" descr="男性の集団">
            <a:extLst>
              <a:ext uri="{FF2B5EF4-FFF2-40B4-BE49-F238E27FC236}">
                <a16:creationId xmlns:a16="http://schemas.microsoft.com/office/drawing/2014/main" id="{9725416F-021F-4003-AF64-E1F566975A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04839" y="2878289"/>
            <a:ext cx="682472" cy="682472"/>
          </a:xfrm>
          <a:prstGeom prst="rect">
            <a:avLst/>
          </a:prstGeom>
        </p:spPr>
      </p:pic>
      <p:pic>
        <p:nvPicPr>
          <p:cNvPr id="35" name="グラフィックス 34" descr="男性の集団">
            <a:extLst>
              <a:ext uri="{FF2B5EF4-FFF2-40B4-BE49-F238E27FC236}">
                <a16:creationId xmlns:a16="http://schemas.microsoft.com/office/drawing/2014/main" id="{E048EF55-4326-4D98-BB9A-345A312F20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54026" y="2878289"/>
            <a:ext cx="682472" cy="682472"/>
          </a:xfrm>
          <a:prstGeom prst="rect">
            <a:avLst/>
          </a:prstGeom>
        </p:spPr>
      </p:pic>
      <p:pic>
        <p:nvPicPr>
          <p:cNvPr id="36" name="グラフィックス 35" descr="男性の集団">
            <a:extLst>
              <a:ext uri="{FF2B5EF4-FFF2-40B4-BE49-F238E27FC236}">
                <a16:creationId xmlns:a16="http://schemas.microsoft.com/office/drawing/2014/main" id="{8CBA19AB-47A4-46E3-90F6-CAC1A7FF4F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03213" y="2878289"/>
            <a:ext cx="682472" cy="682472"/>
          </a:xfrm>
          <a:prstGeom prst="rect">
            <a:avLst/>
          </a:prstGeom>
        </p:spPr>
      </p:pic>
      <p:pic>
        <p:nvPicPr>
          <p:cNvPr id="37" name="グラフィックス 36" descr="男性の集団">
            <a:extLst>
              <a:ext uri="{FF2B5EF4-FFF2-40B4-BE49-F238E27FC236}">
                <a16:creationId xmlns:a16="http://schemas.microsoft.com/office/drawing/2014/main" id="{5720513E-DEAC-47E4-B8C8-E5BF35EF6F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52400" y="2878289"/>
            <a:ext cx="682472" cy="682472"/>
          </a:xfrm>
          <a:prstGeom prst="rect">
            <a:avLst/>
          </a:prstGeom>
        </p:spPr>
      </p:pic>
      <p:pic>
        <p:nvPicPr>
          <p:cNvPr id="38" name="グラフィックス 37" descr="男性の集団">
            <a:extLst>
              <a:ext uri="{FF2B5EF4-FFF2-40B4-BE49-F238E27FC236}">
                <a16:creationId xmlns:a16="http://schemas.microsoft.com/office/drawing/2014/main" id="{ABDFF33E-C478-4629-94C7-79685B21C5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01585" y="2878289"/>
            <a:ext cx="682472" cy="682472"/>
          </a:xfrm>
          <a:prstGeom prst="rect">
            <a:avLst/>
          </a:prstGeom>
        </p:spPr>
      </p:pic>
      <p:sp>
        <p:nvSpPr>
          <p:cNvPr id="28" name="矢印: 上 27">
            <a:extLst>
              <a:ext uri="{FF2B5EF4-FFF2-40B4-BE49-F238E27FC236}">
                <a16:creationId xmlns:a16="http://schemas.microsoft.com/office/drawing/2014/main" id="{1145FEC8-D533-4F03-83FD-625BBF82B4D7}"/>
              </a:ext>
            </a:extLst>
          </p:cNvPr>
          <p:cNvSpPr/>
          <p:nvPr/>
        </p:nvSpPr>
        <p:spPr>
          <a:xfrm>
            <a:off x="3531467" y="3758185"/>
            <a:ext cx="431573" cy="519399"/>
          </a:xfrm>
          <a:prstGeom prst="upArrow">
            <a:avLst>
              <a:gd name="adj1" fmla="val 24456"/>
              <a:gd name="adj2" fmla="val 4611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矢印: 上 47">
            <a:extLst>
              <a:ext uri="{FF2B5EF4-FFF2-40B4-BE49-F238E27FC236}">
                <a16:creationId xmlns:a16="http://schemas.microsoft.com/office/drawing/2014/main" id="{7F5F47DB-6632-444A-9E68-F6856BBD9A0A}"/>
              </a:ext>
            </a:extLst>
          </p:cNvPr>
          <p:cNvSpPr/>
          <p:nvPr/>
        </p:nvSpPr>
        <p:spPr>
          <a:xfrm>
            <a:off x="5534447" y="3758185"/>
            <a:ext cx="431573" cy="519399"/>
          </a:xfrm>
          <a:prstGeom prst="upArrow">
            <a:avLst>
              <a:gd name="adj1" fmla="val 24456"/>
              <a:gd name="adj2" fmla="val 4611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矢印: 上 48">
            <a:extLst>
              <a:ext uri="{FF2B5EF4-FFF2-40B4-BE49-F238E27FC236}">
                <a16:creationId xmlns:a16="http://schemas.microsoft.com/office/drawing/2014/main" id="{6718CF6C-DE4A-4E1D-8989-F666A78F939E}"/>
              </a:ext>
            </a:extLst>
          </p:cNvPr>
          <p:cNvSpPr/>
          <p:nvPr/>
        </p:nvSpPr>
        <p:spPr>
          <a:xfrm>
            <a:off x="7393406" y="3758185"/>
            <a:ext cx="431573" cy="519399"/>
          </a:xfrm>
          <a:prstGeom prst="upArrow">
            <a:avLst>
              <a:gd name="adj1" fmla="val 24456"/>
              <a:gd name="adj2" fmla="val 4611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矢印: 上 49">
            <a:extLst>
              <a:ext uri="{FF2B5EF4-FFF2-40B4-BE49-F238E27FC236}">
                <a16:creationId xmlns:a16="http://schemas.microsoft.com/office/drawing/2014/main" id="{D22B182F-6BCD-4105-A31F-C66B2DE099A3}"/>
              </a:ext>
            </a:extLst>
          </p:cNvPr>
          <p:cNvSpPr/>
          <p:nvPr/>
        </p:nvSpPr>
        <p:spPr>
          <a:xfrm>
            <a:off x="9546105" y="3758185"/>
            <a:ext cx="431573" cy="519399"/>
          </a:xfrm>
          <a:prstGeom prst="upArrow">
            <a:avLst>
              <a:gd name="adj1" fmla="val 24456"/>
              <a:gd name="adj2" fmla="val 4611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1" name="グラフィックス 50" descr="男性の集団">
            <a:extLst>
              <a:ext uri="{FF2B5EF4-FFF2-40B4-BE49-F238E27FC236}">
                <a16:creationId xmlns:a16="http://schemas.microsoft.com/office/drawing/2014/main" id="{85149168-24C5-4F3E-B6FF-3924B3211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632805" y="2878289"/>
            <a:ext cx="682472" cy="682472"/>
          </a:xfrm>
          <a:prstGeom prst="rect">
            <a:avLst/>
          </a:prstGeom>
        </p:spPr>
      </p:pic>
      <p:pic>
        <p:nvPicPr>
          <p:cNvPr id="52" name="グラフィックス 51" descr="男性の集団">
            <a:extLst>
              <a:ext uri="{FF2B5EF4-FFF2-40B4-BE49-F238E27FC236}">
                <a16:creationId xmlns:a16="http://schemas.microsoft.com/office/drawing/2014/main" id="{4D85B95B-EA62-401C-A0E0-8C97A93864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655461" y="2878289"/>
            <a:ext cx="682472" cy="682472"/>
          </a:xfrm>
          <a:prstGeom prst="rect">
            <a:avLst/>
          </a:prstGeom>
        </p:spPr>
      </p:pic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1D79E97F-848D-4F5D-9EA0-67EBFE8E9778}"/>
              </a:ext>
            </a:extLst>
          </p:cNvPr>
          <p:cNvSpPr/>
          <p:nvPr/>
        </p:nvSpPr>
        <p:spPr>
          <a:xfrm>
            <a:off x="12673726" y="4255932"/>
            <a:ext cx="3893148" cy="655282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マイクロソフト</a:t>
            </a:r>
            <a:endParaRPr kumimoji="1" lang="ja-JP" altLang="en-US" sz="24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矢印: 上 53">
            <a:extLst>
              <a:ext uri="{FF2B5EF4-FFF2-40B4-BE49-F238E27FC236}">
                <a16:creationId xmlns:a16="http://schemas.microsoft.com/office/drawing/2014/main" id="{999C8B82-0A3A-4538-866C-CEEF2604D0B1}"/>
              </a:ext>
            </a:extLst>
          </p:cNvPr>
          <p:cNvSpPr/>
          <p:nvPr/>
        </p:nvSpPr>
        <p:spPr>
          <a:xfrm>
            <a:off x="14315277" y="3585040"/>
            <a:ext cx="431573" cy="519399"/>
          </a:xfrm>
          <a:prstGeom prst="upArrow">
            <a:avLst>
              <a:gd name="adj1" fmla="val 24456"/>
              <a:gd name="adj2" fmla="val 4611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122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3674B2F8-96F3-456A-BCD5-FAE762083B67}"/>
              </a:ext>
            </a:extLst>
          </p:cNvPr>
          <p:cNvSpPr/>
          <p:nvPr/>
        </p:nvSpPr>
        <p:spPr>
          <a:xfrm>
            <a:off x="9014411" y="6672489"/>
            <a:ext cx="2397302" cy="360468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～したい</a:t>
            </a:r>
            <a:r>
              <a:rPr kumimoji="1" lang="en-US" altLang="ja-JP" sz="28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endParaRPr kumimoji="1" lang="ja-JP" altLang="en-US" sz="28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10EFA5A4-9386-4F19-BC9B-07ECD34F1957}"/>
              </a:ext>
            </a:extLst>
          </p:cNvPr>
          <p:cNvSpPr/>
          <p:nvPr/>
        </p:nvSpPr>
        <p:spPr>
          <a:xfrm>
            <a:off x="8769290" y="5913215"/>
            <a:ext cx="2397302" cy="360468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～したい</a:t>
            </a:r>
            <a:r>
              <a:rPr kumimoji="1" lang="en-US" altLang="ja-JP" sz="24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endParaRPr kumimoji="1" lang="ja-JP" altLang="en-US" sz="24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AD36FEA4-3444-481A-9F7F-AEB9AC34D3C4}"/>
              </a:ext>
            </a:extLst>
          </p:cNvPr>
          <p:cNvSpPr/>
          <p:nvPr/>
        </p:nvSpPr>
        <p:spPr>
          <a:xfrm>
            <a:off x="6912579" y="5847239"/>
            <a:ext cx="2397302" cy="360468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～したい</a:t>
            </a:r>
            <a:r>
              <a:rPr kumimoji="1" lang="en-US" altLang="ja-JP" sz="32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endParaRPr kumimoji="1" lang="ja-JP" altLang="en-US" sz="32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49A8DE2E-6612-44E2-A96E-6DF88E89982D}"/>
              </a:ext>
            </a:extLst>
          </p:cNvPr>
          <p:cNvSpPr/>
          <p:nvPr/>
        </p:nvSpPr>
        <p:spPr>
          <a:xfrm>
            <a:off x="6621138" y="6451649"/>
            <a:ext cx="2397302" cy="360468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～したい</a:t>
            </a:r>
            <a:r>
              <a:rPr kumimoji="1" lang="en-US" altLang="ja-JP" sz="2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endParaRPr kumimoji="1" lang="ja-JP" altLang="en-US" sz="20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84940D31-8231-4884-883E-22A76111872A}"/>
              </a:ext>
            </a:extLst>
          </p:cNvPr>
          <p:cNvSpPr/>
          <p:nvPr/>
        </p:nvSpPr>
        <p:spPr>
          <a:xfrm>
            <a:off x="5713928" y="6956319"/>
            <a:ext cx="2397302" cy="360468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～したい</a:t>
            </a:r>
            <a:r>
              <a:rPr kumimoji="1" lang="en-US" altLang="ja-JP" sz="32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endParaRPr kumimoji="1" lang="ja-JP" altLang="en-US" sz="32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EBF67A1C-8555-4DD9-8A6B-CC8A1B0B1AD2}"/>
              </a:ext>
            </a:extLst>
          </p:cNvPr>
          <p:cNvSpPr/>
          <p:nvPr/>
        </p:nvSpPr>
        <p:spPr>
          <a:xfrm>
            <a:off x="17082376" y="6474448"/>
            <a:ext cx="3532514" cy="481864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～したい！</a:t>
            </a:r>
          </a:p>
        </p:txBody>
      </p:sp>
      <p:pic>
        <p:nvPicPr>
          <p:cNvPr id="1026" name="Picture 2" descr="歓喜のポーズ">
            <a:extLst>
              <a:ext uri="{FF2B5EF4-FFF2-40B4-BE49-F238E27FC236}">
                <a16:creationId xmlns:a16="http://schemas.microsoft.com/office/drawing/2014/main" id="{C99C76B6-AD4C-48BB-A31C-0BC3FE648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6474" y="5915866"/>
            <a:ext cx="1517519" cy="151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腰に手を当てている人">
            <a:extLst>
              <a:ext uri="{FF2B5EF4-FFF2-40B4-BE49-F238E27FC236}">
                <a16:creationId xmlns:a16="http://schemas.microsoft.com/office/drawing/2014/main" id="{30BD6BF7-94E7-4EDF-B5CD-18B90C812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902" y="6316557"/>
            <a:ext cx="1073933" cy="1073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腰に手を当てている人">
            <a:extLst>
              <a:ext uri="{FF2B5EF4-FFF2-40B4-BE49-F238E27FC236}">
                <a16:creationId xmlns:a16="http://schemas.microsoft.com/office/drawing/2014/main" id="{72BB27B1-7454-49E3-87C2-B98528EC8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5548" y="6319411"/>
            <a:ext cx="1347482" cy="1347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腰に手を当てている人">
            <a:extLst>
              <a:ext uri="{FF2B5EF4-FFF2-40B4-BE49-F238E27FC236}">
                <a16:creationId xmlns:a16="http://schemas.microsoft.com/office/drawing/2014/main" id="{4511C26E-EE80-4F16-9882-0B2144C50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408" y="6316557"/>
            <a:ext cx="1073933" cy="1073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腰に手を当てている人">
            <a:extLst>
              <a:ext uri="{FF2B5EF4-FFF2-40B4-BE49-F238E27FC236}">
                <a16:creationId xmlns:a16="http://schemas.microsoft.com/office/drawing/2014/main" id="{5A53D1E2-F069-40E8-9CB9-C8D7385C7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526" y="6316557"/>
            <a:ext cx="1073933" cy="1073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963AA731-9D15-4ED2-B74C-7C1817472057}"/>
              </a:ext>
            </a:extLst>
          </p:cNvPr>
          <p:cNvSpPr/>
          <p:nvPr/>
        </p:nvSpPr>
        <p:spPr>
          <a:xfrm>
            <a:off x="588218" y="4615525"/>
            <a:ext cx="3718312" cy="693894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　顧客の数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3EB414C7-7B92-4FD2-8202-FFBAB8406884}"/>
              </a:ext>
            </a:extLst>
          </p:cNvPr>
          <p:cNvSpPr/>
          <p:nvPr/>
        </p:nvSpPr>
        <p:spPr>
          <a:xfrm>
            <a:off x="5156062" y="4615525"/>
            <a:ext cx="6963716" cy="693894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　顧客が～したい！って思う回数</a:t>
            </a: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E173307A-5DEE-4035-B53D-EE0B43C62180}"/>
              </a:ext>
            </a:extLst>
          </p:cNvPr>
          <p:cNvSpPr/>
          <p:nvPr/>
        </p:nvSpPr>
        <p:spPr>
          <a:xfrm>
            <a:off x="13219469" y="4615525"/>
            <a:ext cx="7759170" cy="693894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　顧客の～したい！という思いの強さ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394F00CF-162A-4DA2-A4EB-15A4B226379D}"/>
              </a:ext>
            </a:extLst>
          </p:cNvPr>
          <p:cNvCxnSpPr>
            <a:cxnSpLocks/>
          </p:cNvCxnSpPr>
          <p:nvPr/>
        </p:nvCxnSpPr>
        <p:spPr>
          <a:xfrm>
            <a:off x="1016293" y="5375282"/>
            <a:ext cx="3083267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96BE7C09-0F2F-4B00-B271-BECFAC0BD8B8}"/>
              </a:ext>
            </a:extLst>
          </p:cNvPr>
          <p:cNvCxnSpPr>
            <a:cxnSpLocks/>
          </p:cNvCxnSpPr>
          <p:nvPr/>
        </p:nvCxnSpPr>
        <p:spPr>
          <a:xfrm>
            <a:off x="5293271" y="5375282"/>
            <a:ext cx="666230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D1994797-9D76-48F4-B9E7-5707303EC718}"/>
              </a:ext>
            </a:extLst>
          </p:cNvPr>
          <p:cNvCxnSpPr>
            <a:cxnSpLocks/>
          </p:cNvCxnSpPr>
          <p:nvPr/>
        </p:nvCxnSpPr>
        <p:spPr>
          <a:xfrm>
            <a:off x="13362602" y="5375282"/>
            <a:ext cx="743954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乗算記号 6">
            <a:extLst>
              <a:ext uri="{FF2B5EF4-FFF2-40B4-BE49-F238E27FC236}">
                <a16:creationId xmlns:a16="http://schemas.microsoft.com/office/drawing/2014/main" id="{38E87396-EBA4-4568-8A97-366C872CFBEF}"/>
              </a:ext>
            </a:extLst>
          </p:cNvPr>
          <p:cNvSpPr/>
          <p:nvPr/>
        </p:nvSpPr>
        <p:spPr>
          <a:xfrm>
            <a:off x="4349819" y="4755722"/>
            <a:ext cx="642188" cy="642188"/>
          </a:xfrm>
          <a:prstGeom prst="mathMultiply">
            <a:avLst>
              <a:gd name="adj1" fmla="val 11438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乗算記号 40">
            <a:extLst>
              <a:ext uri="{FF2B5EF4-FFF2-40B4-BE49-F238E27FC236}">
                <a16:creationId xmlns:a16="http://schemas.microsoft.com/office/drawing/2014/main" id="{9ECF5D1A-19FF-41A3-9F41-6767A1F61DCD}"/>
              </a:ext>
            </a:extLst>
          </p:cNvPr>
          <p:cNvSpPr/>
          <p:nvPr/>
        </p:nvSpPr>
        <p:spPr>
          <a:xfrm>
            <a:off x="12327122" y="4755722"/>
            <a:ext cx="642188" cy="642188"/>
          </a:xfrm>
          <a:prstGeom prst="mathMultiply">
            <a:avLst>
              <a:gd name="adj1" fmla="val 11438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708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45469056-40D0-4385-A4E6-E49E69AB9334}"/>
              </a:ext>
            </a:extLst>
          </p:cNvPr>
          <p:cNvSpPr/>
          <p:nvPr/>
        </p:nvSpPr>
        <p:spPr>
          <a:xfrm>
            <a:off x="3287569" y="-558335"/>
            <a:ext cx="5694501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人口変数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7C175144-CF17-4636-BF2F-6E7E32523743}"/>
              </a:ext>
            </a:extLst>
          </p:cNvPr>
          <p:cNvCxnSpPr>
            <a:cxnSpLocks/>
          </p:cNvCxnSpPr>
          <p:nvPr/>
        </p:nvCxnSpPr>
        <p:spPr>
          <a:xfrm flipH="1">
            <a:off x="180647" y="359345"/>
            <a:ext cx="1170524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89C6D9D-5F11-47D7-BAD9-AC04CF21FE77}"/>
              </a:ext>
            </a:extLst>
          </p:cNvPr>
          <p:cNvSpPr/>
          <p:nvPr/>
        </p:nvSpPr>
        <p:spPr>
          <a:xfrm>
            <a:off x="73954" y="926644"/>
            <a:ext cx="3391352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10-20</a:t>
            </a:r>
            <a:r>
              <a:rPr kumimoji="1" lang="ja-JP" altLang="en-US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代（男性）</a:t>
            </a:r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D4387A0F-5E5D-4451-95DF-A481AC5884F5}"/>
              </a:ext>
            </a:extLst>
          </p:cNvPr>
          <p:cNvSpPr/>
          <p:nvPr/>
        </p:nvSpPr>
        <p:spPr>
          <a:xfrm>
            <a:off x="4439144" y="926644"/>
            <a:ext cx="3391352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30-40</a:t>
            </a:r>
            <a:r>
              <a:rPr kumimoji="1" lang="ja-JP" altLang="en-US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代（男性）</a:t>
            </a:r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42AEA6C6-F626-4868-BFCB-1438BF431BBC}"/>
              </a:ext>
            </a:extLst>
          </p:cNvPr>
          <p:cNvSpPr/>
          <p:nvPr/>
        </p:nvSpPr>
        <p:spPr>
          <a:xfrm>
            <a:off x="8697787" y="926644"/>
            <a:ext cx="3391352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50-60</a:t>
            </a:r>
            <a:r>
              <a:rPr kumimoji="1" lang="ja-JP" altLang="en-US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代（男性）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0069593-BBB9-4A41-A763-9BD98A72CB40}"/>
              </a:ext>
            </a:extLst>
          </p:cNvPr>
          <p:cNvCxnSpPr>
            <a:cxnSpLocks/>
          </p:cNvCxnSpPr>
          <p:nvPr/>
        </p:nvCxnSpPr>
        <p:spPr>
          <a:xfrm>
            <a:off x="-2930875" y="2010278"/>
            <a:ext cx="0" cy="542382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082C129F-F4B2-47B3-97E9-DDA28CCE7D6E}"/>
              </a:ext>
            </a:extLst>
          </p:cNvPr>
          <p:cNvSpPr/>
          <p:nvPr/>
        </p:nvSpPr>
        <p:spPr>
          <a:xfrm>
            <a:off x="-3945136" y="3320485"/>
            <a:ext cx="871316" cy="2806179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60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所得</a:t>
            </a:r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0FE67797-1075-4838-88FF-71C5D98857F5}"/>
              </a:ext>
            </a:extLst>
          </p:cNvPr>
          <p:cNvSpPr/>
          <p:nvPr/>
        </p:nvSpPr>
        <p:spPr>
          <a:xfrm>
            <a:off x="-2671424" y="2562418"/>
            <a:ext cx="2667603" cy="647509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500</a:t>
            </a:r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5080E550-008C-4EBB-89A2-E43DAA062C47}"/>
              </a:ext>
            </a:extLst>
          </p:cNvPr>
          <p:cNvSpPr/>
          <p:nvPr/>
        </p:nvSpPr>
        <p:spPr>
          <a:xfrm>
            <a:off x="-2671424" y="4398433"/>
            <a:ext cx="2667603" cy="647509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500</a:t>
            </a:r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千万</a:t>
            </a:r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B1F6B4B9-D9E2-4E98-B2DA-0321D5271459}"/>
              </a:ext>
            </a:extLst>
          </p:cNvPr>
          <p:cNvSpPr/>
          <p:nvPr/>
        </p:nvSpPr>
        <p:spPr>
          <a:xfrm>
            <a:off x="-2671424" y="6290756"/>
            <a:ext cx="2667603" cy="647509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千万～</a:t>
            </a:r>
          </a:p>
        </p:txBody>
      </p:sp>
      <p:pic>
        <p:nvPicPr>
          <p:cNvPr id="6" name="グラフィックス 5" descr="男性の集団">
            <a:extLst>
              <a:ext uri="{FF2B5EF4-FFF2-40B4-BE49-F238E27FC236}">
                <a16:creationId xmlns:a16="http://schemas.microsoft.com/office/drawing/2014/main" id="{C1973DA0-CFD5-4410-905D-2356590AAB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50192" y="3526054"/>
            <a:ext cx="2376958" cy="1544601"/>
          </a:xfrm>
          <a:prstGeom prst="rect">
            <a:avLst/>
          </a:prstGeom>
        </p:spPr>
      </p:pic>
      <p:pic>
        <p:nvPicPr>
          <p:cNvPr id="7" name="グラフィックス 6" descr="男性の集団">
            <a:extLst>
              <a:ext uri="{FF2B5EF4-FFF2-40B4-BE49-F238E27FC236}">
                <a16:creationId xmlns:a16="http://schemas.microsoft.com/office/drawing/2014/main" id="{259CD4E5-D0CB-4FF5-B48B-852E6E0D6F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45347" y="2753753"/>
            <a:ext cx="2376958" cy="1544601"/>
          </a:xfrm>
          <a:prstGeom prst="rect">
            <a:avLst/>
          </a:prstGeom>
        </p:spPr>
      </p:pic>
      <p:pic>
        <p:nvPicPr>
          <p:cNvPr id="8" name="グラフィックス 7" descr="男性の集団">
            <a:extLst>
              <a:ext uri="{FF2B5EF4-FFF2-40B4-BE49-F238E27FC236}">
                <a16:creationId xmlns:a16="http://schemas.microsoft.com/office/drawing/2014/main" id="{1260B9F4-7722-47BA-83FA-C24EF5A732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36815" y="5074798"/>
            <a:ext cx="2376958" cy="1544601"/>
          </a:xfrm>
          <a:prstGeom prst="rect">
            <a:avLst/>
          </a:prstGeom>
        </p:spPr>
      </p:pic>
      <p:pic>
        <p:nvPicPr>
          <p:cNvPr id="9" name="グラフィックス 8" descr="男性の集団">
            <a:extLst>
              <a:ext uri="{FF2B5EF4-FFF2-40B4-BE49-F238E27FC236}">
                <a16:creationId xmlns:a16="http://schemas.microsoft.com/office/drawing/2014/main" id="{CC0896CE-C445-415F-8843-ABB01BC48C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52588" y="5074798"/>
            <a:ext cx="2376958" cy="1544601"/>
          </a:xfrm>
          <a:prstGeom prst="rect">
            <a:avLst/>
          </a:prstGeom>
        </p:spPr>
      </p:pic>
      <p:pic>
        <p:nvPicPr>
          <p:cNvPr id="10" name="グラフィックス 9" descr="男性の集団">
            <a:extLst>
              <a:ext uri="{FF2B5EF4-FFF2-40B4-BE49-F238E27FC236}">
                <a16:creationId xmlns:a16="http://schemas.microsoft.com/office/drawing/2014/main" id="{4EC6A8AC-4453-4D6C-BCF0-B4EF59B383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75630" y="4410928"/>
            <a:ext cx="2376958" cy="1544601"/>
          </a:xfrm>
          <a:prstGeom prst="rect">
            <a:avLst/>
          </a:prstGeom>
        </p:spPr>
      </p:pic>
      <p:pic>
        <p:nvPicPr>
          <p:cNvPr id="11" name="グラフィックス 10" descr="男性の集団">
            <a:extLst>
              <a:ext uri="{FF2B5EF4-FFF2-40B4-BE49-F238E27FC236}">
                <a16:creationId xmlns:a16="http://schemas.microsoft.com/office/drawing/2014/main" id="{F4A8CFD4-230B-4CCE-B459-B2CEF9B76D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75630" y="2641180"/>
            <a:ext cx="2376958" cy="1544601"/>
          </a:xfrm>
          <a:prstGeom prst="rect">
            <a:avLst/>
          </a:prstGeom>
        </p:spPr>
      </p:pic>
      <p:pic>
        <p:nvPicPr>
          <p:cNvPr id="12" name="グラフィックス 11" descr="男性の集団">
            <a:extLst>
              <a:ext uri="{FF2B5EF4-FFF2-40B4-BE49-F238E27FC236}">
                <a16:creationId xmlns:a16="http://schemas.microsoft.com/office/drawing/2014/main" id="{119836DC-00BF-408F-AADD-B68FC9080D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24754" y="4188395"/>
            <a:ext cx="2376958" cy="1544601"/>
          </a:xfrm>
          <a:prstGeom prst="rect">
            <a:avLst/>
          </a:prstGeom>
        </p:spPr>
      </p:pic>
      <p:pic>
        <p:nvPicPr>
          <p:cNvPr id="13" name="グラフィックス 12" descr="男性の集団">
            <a:extLst>
              <a:ext uri="{FF2B5EF4-FFF2-40B4-BE49-F238E27FC236}">
                <a16:creationId xmlns:a16="http://schemas.microsoft.com/office/drawing/2014/main" id="{F91F74C6-846C-440D-959E-3B7CE1791B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25292" y="2753752"/>
            <a:ext cx="2376958" cy="1544601"/>
          </a:xfrm>
          <a:prstGeom prst="rect">
            <a:avLst/>
          </a:prstGeom>
        </p:spPr>
      </p:pic>
      <p:pic>
        <p:nvPicPr>
          <p:cNvPr id="14" name="グラフィックス 13" descr="男性の集団">
            <a:extLst>
              <a:ext uri="{FF2B5EF4-FFF2-40B4-BE49-F238E27FC236}">
                <a16:creationId xmlns:a16="http://schemas.microsoft.com/office/drawing/2014/main" id="{87FE6C49-38E2-4628-8128-DEAF46D44D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90340" y="5643710"/>
            <a:ext cx="2376958" cy="1544601"/>
          </a:xfrm>
          <a:prstGeom prst="rect">
            <a:avLst/>
          </a:prstGeom>
        </p:spPr>
      </p:pic>
      <p:pic>
        <p:nvPicPr>
          <p:cNvPr id="15" name="グラフィックス 14" descr="男性の集団">
            <a:extLst>
              <a:ext uri="{FF2B5EF4-FFF2-40B4-BE49-F238E27FC236}">
                <a16:creationId xmlns:a16="http://schemas.microsoft.com/office/drawing/2014/main" id="{25DF88C1-E4C1-48B8-992F-B527978DBA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07095" y="4099109"/>
            <a:ext cx="2376958" cy="1544601"/>
          </a:xfrm>
          <a:prstGeom prst="rect">
            <a:avLst/>
          </a:prstGeom>
        </p:spPr>
      </p:pic>
      <p:pic>
        <p:nvPicPr>
          <p:cNvPr id="16" name="グラフィックス 15" descr="男性の集団">
            <a:extLst>
              <a:ext uri="{FF2B5EF4-FFF2-40B4-BE49-F238E27FC236}">
                <a16:creationId xmlns:a16="http://schemas.microsoft.com/office/drawing/2014/main" id="{107FC6A5-1AE3-4EEA-9D2D-0982F94EBA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5437" y="5515164"/>
            <a:ext cx="2376958" cy="1544601"/>
          </a:xfrm>
          <a:prstGeom prst="rect">
            <a:avLst/>
          </a:prstGeom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5BBADD8-D1F8-4D6A-9A11-1373C8DAF064}"/>
              </a:ext>
            </a:extLst>
          </p:cNvPr>
          <p:cNvSpPr/>
          <p:nvPr/>
        </p:nvSpPr>
        <p:spPr>
          <a:xfrm>
            <a:off x="180645" y="3804677"/>
            <a:ext cx="12097800" cy="920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9127A0D-43F0-40E0-9327-77A9E8D10866}"/>
              </a:ext>
            </a:extLst>
          </p:cNvPr>
          <p:cNvSpPr/>
          <p:nvPr/>
        </p:nvSpPr>
        <p:spPr>
          <a:xfrm rot="16200000">
            <a:off x="797669" y="4667034"/>
            <a:ext cx="5487678" cy="1032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6DC55D9-84F5-46AA-B610-2FD2F3787F36}"/>
              </a:ext>
            </a:extLst>
          </p:cNvPr>
          <p:cNvSpPr/>
          <p:nvPr/>
        </p:nvSpPr>
        <p:spPr>
          <a:xfrm rot="16200000">
            <a:off x="5815514" y="4667034"/>
            <a:ext cx="5487678" cy="1032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FB0C25CD-444B-4F13-8B30-91D222838825}"/>
              </a:ext>
            </a:extLst>
          </p:cNvPr>
          <p:cNvSpPr/>
          <p:nvPr/>
        </p:nvSpPr>
        <p:spPr>
          <a:xfrm>
            <a:off x="235483" y="2106358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4502F98F-3463-4AB1-A402-31CF83FA65A1}"/>
              </a:ext>
            </a:extLst>
          </p:cNvPr>
          <p:cNvSpPr/>
          <p:nvPr/>
        </p:nvSpPr>
        <p:spPr>
          <a:xfrm>
            <a:off x="3675865" y="2106358"/>
            <a:ext cx="4714520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0A0EADB2-ABDF-427A-998D-F45DA35EA8FF}"/>
              </a:ext>
            </a:extLst>
          </p:cNvPr>
          <p:cNvSpPr/>
          <p:nvPr/>
        </p:nvSpPr>
        <p:spPr>
          <a:xfrm>
            <a:off x="8710853" y="2106358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D237FA15-33AB-4B1E-B4D3-387B98A9FD05}"/>
              </a:ext>
            </a:extLst>
          </p:cNvPr>
          <p:cNvSpPr/>
          <p:nvPr/>
        </p:nvSpPr>
        <p:spPr>
          <a:xfrm>
            <a:off x="235483" y="3964871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BFE93608-B51D-4AEE-AC2F-4A65DB704F03}"/>
              </a:ext>
            </a:extLst>
          </p:cNvPr>
          <p:cNvSpPr/>
          <p:nvPr/>
        </p:nvSpPr>
        <p:spPr>
          <a:xfrm>
            <a:off x="3675865" y="3964871"/>
            <a:ext cx="4714520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5866845B-D5A6-432A-9648-02EBD88D6A23}"/>
              </a:ext>
            </a:extLst>
          </p:cNvPr>
          <p:cNvSpPr/>
          <p:nvPr/>
        </p:nvSpPr>
        <p:spPr>
          <a:xfrm>
            <a:off x="8710853" y="3964871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602CAA36-28C3-4512-8843-C62C422FCE68}"/>
              </a:ext>
            </a:extLst>
          </p:cNvPr>
          <p:cNvSpPr/>
          <p:nvPr/>
        </p:nvSpPr>
        <p:spPr>
          <a:xfrm>
            <a:off x="235483" y="5810342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6C95C54D-E2CA-4817-9E91-731DAA0881F8}"/>
              </a:ext>
            </a:extLst>
          </p:cNvPr>
          <p:cNvSpPr/>
          <p:nvPr/>
        </p:nvSpPr>
        <p:spPr>
          <a:xfrm>
            <a:off x="3675865" y="5810342"/>
            <a:ext cx="4714520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719B5F4D-EF21-4A38-97EE-93B348DC304D}"/>
              </a:ext>
            </a:extLst>
          </p:cNvPr>
          <p:cNvSpPr/>
          <p:nvPr/>
        </p:nvSpPr>
        <p:spPr>
          <a:xfrm>
            <a:off x="8710853" y="5810342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F872ADF2-07B7-429B-8E24-870FFEC657EF}"/>
              </a:ext>
            </a:extLst>
          </p:cNvPr>
          <p:cNvSpPr/>
          <p:nvPr/>
        </p:nvSpPr>
        <p:spPr>
          <a:xfrm>
            <a:off x="180645" y="5679115"/>
            <a:ext cx="12097800" cy="920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745A78AE-59EF-4092-9E6E-BA62B2B9616C}"/>
              </a:ext>
            </a:extLst>
          </p:cNvPr>
          <p:cNvSpPr/>
          <p:nvPr/>
        </p:nvSpPr>
        <p:spPr>
          <a:xfrm>
            <a:off x="13249812" y="7557213"/>
            <a:ext cx="2667244" cy="46926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1" name="Picture 4" descr="サッカー">
            <a:extLst>
              <a:ext uri="{FF2B5EF4-FFF2-40B4-BE49-F238E27FC236}">
                <a16:creationId xmlns:a16="http://schemas.microsoft.com/office/drawing/2014/main" id="{EC5EFA5C-4C5B-4C9D-9CBE-7EC7845AEF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02" b="15814"/>
          <a:stretch/>
        </p:blipFill>
        <p:spPr bwMode="auto">
          <a:xfrm rot="19677895" flipH="1">
            <a:off x="4807705" y="7798910"/>
            <a:ext cx="3937927" cy="400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矢印: 上 31">
            <a:extLst>
              <a:ext uri="{FF2B5EF4-FFF2-40B4-BE49-F238E27FC236}">
                <a16:creationId xmlns:a16="http://schemas.microsoft.com/office/drawing/2014/main" id="{B6C2DDB3-70F2-440A-90B1-96B525A047B5}"/>
              </a:ext>
            </a:extLst>
          </p:cNvPr>
          <p:cNvSpPr/>
          <p:nvPr/>
        </p:nvSpPr>
        <p:spPr>
          <a:xfrm rot="2252231">
            <a:off x="8630378" y="6569190"/>
            <a:ext cx="703385" cy="5162357"/>
          </a:xfrm>
          <a:prstGeom prst="upArrow">
            <a:avLst>
              <a:gd name="adj1" fmla="val 24456"/>
              <a:gd name="adj2" fmla="val 545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2414ED95-1686-4CB0-AC21-E764745F5BD9}"/>
              </a:ext>
            </a:extLst>
          </p:cNvPr>
          <p:cNvSpPr/>
          <p:nvPr/>
        </p:nvSpPr>
        <p:spPr>
          <a:xfrm>
            <a:off x="8042368" y="8670811"/>
            <a:ext cx="1917832" cy="913028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ゴルフ</a:t>
            </a: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58C45E11-2808-4BE9-8302-C5E767B78C78}"/>
              </a:ext>
            </a:extLst>
          </p:cNvPr>
          <p:cNvSpPr/>
          <p:nvPr/>
        </p:nvSpPr>
        <p:spPr>
          <a:xfrm>
            <a:off x="22203119" y="-558335"/>
            <a:ext cx="5694501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人口変数</a:t>
            </a: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3257B8A1-F94E-44B4-8126-6DA43F10EC52}"/>
              </a:ext>
            </a:extLst>
          </p:cNvPr>
          <p:cNvCxnSpPr>
            <a:cxnSpLocks/>
          </p:cNvCxnSpPr>
          <p:nvPr/>
        </p:nvCxnSpPr>
        <p:spPr>
          <a:xfrm flipH="1">
            <a:off x="19096197" y="359345"/>
            <a:ext cx="1170524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C1D9664E-DD39-47DB-B06B-D565B340E697}"/>
              </a:ext>
            </a:extLst>
          </p:cNvPr>
          <p:cNvSpPr/>
          <p:nvPr/>
        </p:nvSpPr>
        <p:spPr>
          <a:xfrm>
            <a:off x="18989504" y="926644"/>
            <a:ext cx="3391352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10-20</a:t>
            </a:r>
            <a:r>
              <a:rPr kumimoji="1" lang="ja-JP" altLang="en-US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代（女性）</a:t>
            </a: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DF3185A9-181D-499B-A4E7-0E3AAEA1CF7F}"/>
              </a:ext>
            </a:extLst>
          </p:cNvPr>
          <p:cNvSpPr/>
          <p:nvPr/>
        </p:nvSpPr>
        <p:spPr>
          <a:xfrm>
            <a:off x="23354694" y="926644"/>
            <a:ext cx="3391352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30-40</a:t>
            </a:r>
            <a:r>
              <a:rPr kumimoji="1" lang="ja-JP" altLang="en-US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代（女性）</a:t>
            </a:r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221BC95A-F294-4CE7-9BDB-C4ACE2B2E528}"/>
              </a:ext>
            </a:extLst>
          </p:cNvPr>
          <p:cNvSpPr/>
          <p:nvPr/>
        </p:nvSpPr>
        <p:spPr>
          <a:xfrm>
            <a:off x="27613337" y="926644"/>
            <a:ext cx="3391352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50-60</a:t>
            </a:r>
            <a:r>
              <a:rPr kumimoji="1" lang="ja-JP" altLang="en-US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代（女性）</a:t>
            </a:r>
          </a:p>
        </p:txBody>
      </p: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43810FB-C88D-4725-87FF-63EF34346C74}"/>
              </a:ext>
            </a:extLst>
          </p:cNvPr>
          <p:cNvCxnSpPr>
            <a:cxnSpLocks/>
          </p:cNvCxnSpPr>
          <p:nvPr/>
        </p:nvCxnSpPr>
        <p:spPr>
          <a:xfrm>
            <a:off x="14315495" y="2010278"/>
            <a:ext cx="0" cy="517803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9F3F8459-8467-4297-9CA4-6D2C0A6FFFDB}"/>
              </a:ext>
            </a:extLst>
          </p:cNvPr>
          <p:cNvSpPr/>
          <p:nvPr/>
        </p:nvSpPr>
        <p:spPr>
          <a:xfrm>
            <a:off x="13301234" y="2985389"/>
            <a:ext cx="871316" cy="3476372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60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心理変数</a:t>
            </a:r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ACEB021F-4F8F-45B4-8C5F-A735DDA15FEB}"/>
              </a:ext>
            </a:extLst>
          </p:cNvPr>
          <p:cNvSpPr/>
          <p:nvPr/>
        </p:nvSpPr>
        <p:spPr>
          <a:xfrm>
            <a:off x="14453839" y="2562418"/>
            <a:ext cx="4592718" cy="647509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一人でしっぽり派</a:t>
            </a:r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33269711-841E-4B28-B7A4-FB76B269A5F4}"/>
              </a:ext>
            </a:extLst>
          </p:cNvPr>
          <p:cNvSpPr/>
          <p:nvPr/>
        </p:nvSpPr>
        <p:spPr>
          <a:xfrm>
            <a:off x="14426464" y="4398433"/>
            <a:ext cx="4442426" cy="647509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友達としっぽり派</a:t>
            </a:r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7C201347-036B-4DF6-B6DE-DD57AB1A223D}"/>
              </a:ext>
            </a:extLst>
          </p:cNvPr>
          <p:cNvSpPr/>
          <p:nvPr/>
        </p:nvSpPr>
        <p:spPr>
          <a:xfrm>
            <a:off x="14843168" y="6290756"/>
            <a:ext cx="3609017" cy="647509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友達と</a:t>
            </a:r>
            <a:endParaRPr kumimoji="1" lang="en-US" altLang="ja-JP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アクティブ派</a:t>
            </a:r>
          </a:p>
        </p:txBody>
      </p:sp>
      <p:pic>
        <p:nvPicPr>
          <p:cNvPr id="73" name="グラフィックス 72" descr="男性の集団">
            <a:extLst>
              <a:ext uri="{FF2B5EF4-FFF2-40B4-BE49-F238E27FC236}">
                <a16:creationId xmlns:a16="http://schemas.microsoft.com/office/drawing/2014/main" id="{4D92E307-7E83-4576-B4AE-26FB6A94D8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365742" y="3526054"/>
            <a:ext cx="2376958" cy="1544601"/>
          </a:xfrm>
          <a:prstGeom prst="rect">
            <a:avLst/>
          </a:prstGeom>
        </p:spPr>
      </p:pic>
      <p:pic>
        <p:nvPicPr>
          <p:cNvPr id="74" name="グラフィックス 73" descr="男性の集団">
            <a:extLst>
              <a:ext uri="{FF2B5EF4-FFF2-40B4-BE49-F238E27FC236}">
                <a16:creationId xmlns:a16="http://schemas.microsoft.com/office/drawing/2014/main" id="{ED89657D-3BD8-4471-90BD-F9C2C771E9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360897" y="2753753"/>
            <a:ext cx="2376958" cy="1544601"/>
          </a:xfrm>
          <a:prstGeom prst="rect">
            <a:avLst/>
          </a:prstGeom>
        </p:spPr>
      </p:pic>
      <p:pic>
        <p:nvPicPr>
          <p:cNvPr id="75" name="グラフィックス 74" descr="男性の集団">
            <a:extLst>
              <a:ext uri="{FF2B5EF4-FFF2-40B4-BE49-F238E27FC236}">
                <a16:creationId xmlns:a16="http://schemas.microsoft.com/office/drawing/2014/main" id="{51DF762C-180A-4E85-8CCC-AA47AF4DC0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352365" y="5074798"/>
            <a:ext cx="2376958" cy="1544601"/>
          </a:xfrm>
          <a:prstGeom prst="rect">
            <a:avLst/>
          </a:prstGeom>
        </p:spPr>
      </p:pic>
      <p:pic>
        <p:nvPicPr>
          <p:cNvPr id="76" name="グラフィックス 75" descr="男性の集団">
            <a:extLst>
              <a:ext uri="{FF2B5EF4-FFF2-40B4-BE49-F238E27FC236}">
                <a16:creationId xmlns:a16="http://schemas.microsoft.com/office/drawing/2014/main" id="{7FC07E57-306E-4809-8A8A-9B1CB25510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768138" y="5074798"/>
            <a:ext cx="2376958" cy="1544601"/>
          </a:xfrm>
          <a:prstGeom prst="rect">
            <a:avLst/>
          </a:prstGeom>
        </p:spPr>
      </p:pic>
      <p:pic>
        <p:nvPicPr>
          <p:cNvPr id="77" name="グラフィックス 76" descr="男性の集団">
            <a:extLst>
              <a:ext uri="{FF2B5EF4-FFF2-40B4-BE49-F238E27FC236}">
                <a16:creationId xmlns:a16="http://schemas.microsoft.com/office/drawing/2014/main" id="{86EBCF22-5C88-43A1-A8AB-99F0211CFC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391180" y="4410928"/>
            <a:ext cx="2376958" cy="1544601"/>
          </a:xfrm>
          <a:prstGeom prst="rect">
            <a:avLst/>
          </a:prstGeom>
        </p:spPr>
      </p:pic>
      <p:pic>
        <p:nvPicPr>
          <p:cNvPr id="78" name="グラフィックス 77" descr="男性の集団">
            <a:extLst>
              <a:ext uri="{FF2B5EF4-FFF2-40B4-BE49-F238E27FC236}">
                <a16:creationId xmlns:a16="http://schemas.microsoft.com/office/drawing/2014/main" id="{86647A5D-3109-4094-8C14-A254950D5B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391180" y="2641180"/>
            <a:ext cx="2376958" cy="1544601"/>
          </a:xfrm>
          <a:prstGeom prst="rect">
            <a:avLst/>
          </a:prstGeom>
        </p:spPr>
      </p:pic>
      <p:pic>
        <p:nvPicPr>
          <p:cNvPr id="79" name="グラフィックス 78" descr="男性の集団">
            <a:extLst>
              <a:ext uri="{FF2B5EF4-FFF2-40B4-BE49-F238E27FC236}">
                <a16:creationId xmlns:a16="http://schemas.microsoft.com/office/drawing/2014/main" id="{DF94393F-A5C1-462B-B351-A5AB779477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340304" y="4188395"/>
            <a:ext cx="2376958" cy="1544601"/>
          </a:xfrm>
          <a:prstGeom prst="rect">
            <a:avLst/>
          </a:prstGeom>
        </p:spPr>
      </p:pic>
      <p:pic>
        <p:nvPicPr>
          <p:cNvPr id="80" name="グラフィックス 79" descr="男性の集団">
            <a:extLst>
              <a:ext uri="{FF2B5EF4-FFF2-40B4-BE49-F238E27FC236}">
                <a16:creationId xmlns:a16="http://schemas.microsoft.com/office/drawing/2014/main" id="{21E14707-77BF-4832-9CDE-F30E1FC463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540842" y="2753752"/>
            <a:ext cx="2376958" cy="1544601"/>
          </a:xfrm>
          <a:prstGeom prst="rect">
            <a:avLst/>
          </a:prstGeom>
        </p:spPr>
      </p:pic>
      <p:pic>
        <p:nvPicPr>
          <p:cNvPr id="81" name="グラフィックス 80" descr="男性の集団">
            <a:extLst>
              <a:ext uri="{FF2B5EF4-FFF2-40B4-BE49-F238E27FC236}">
                <a16:creationId xmlns:a16="http://schemas.microsoft.com/office/drawing/2014/main" id="{773CEB2A-F041-41E4-9393-10092351B3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805890" y="5643710"/>
            <a:ext cx="2376958" cy="1544601"/>
          </a:xfrm>
          <a:prstGeom prst="rect">
            <a:avLst/>
          </a:prstGeom>
        </p:spPr>
      </p:pic>
      <p:pic>
        <p:nvPicPr>
          <p:cNvPr id="82" name="グラフィックス 81" descr="男性の集団">
            <a:extLst>
              <a:ext uri="{FF2B5EF4-FFF2-40B4-BE49-F238E27FC236}">
                <a16:creationId xmlns:a16="http://schemas.microsoft.com/office/drawing/2014/main" id="{676BE402-AFD2-4505-B067-1DEE72F81B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922645" y="4099109"/>
            <a:ext cx="2376958" cy="1544601"/>
          </a:xfrm>
          <a:prstGeom prst="rect">
            <a:avLst/>
          </a:prstGeom>
        </p:spPr>
      </p:pic>
      <p:pic>
        <p:nvPicPr>
          <p:cNvPr id="83" name="グラフィックス 82" descr="男性の集団">
            <a:extLst>
              <a:ext uri="{FF2B5EF4-FFF2-40B4-BE49-F238E27FC236}">
                <a16:creationId xmlns:a16="http://schemas.microsoft.com/office/drawing/2014/main" id="{675F6784-B9C0-4026-A391-000D2F6609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40987" y="5515164"/>
            <a:ext cx="2376958" cy="1544601"/>
          </a:xfrm>
          <a:prstGeom prst="rect">
            <a:avLst/>
          </a:prstGeom>
        </p:spPr>
      </p:pic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72F86763-E733-4F43-8946-8E2FB253AA02}"/>
              </a:ext>
            </a:extLst>
          </p:cNvPr>
          <p:cNvSpPr/>
          <p:nvPr/>
        </p:nvSpPr>
        <p:spPr>
          <a:xfrm>
            <a:off x="19096195" y="3804677"/>
            <a:ext cx="12097800" cy="920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5BF4ED17-2988-49C4-8F22-A7BCC4C5B11E}"/>
              </a:ext>
            </a:extLst>
          </p:cNvPr>
          <p:cNvSpPr/>
          <p:nvPr/>
        </p:nvSpPr>
        <p:spPr>
          <a:xfrm rot="16200000">
            <a:off x="19713219" y="4667034"/>
            <a:ext cx="5487678" cy="1032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136F4BC1-8845-4C64-99BF-FD74F25F3C2D}"/>
              </a:ext>
            </a:extLst>
          </p:cNvPr>
          <p:cNvSpPr/>
          <p:nvPr/>
        </p:nvSpPr>
        <p:spPr>
          <a:xfrm rot="16200000">
            <a:off x="24731064" y="4667034"/>
            <a:ext cx="5487678" cy="1032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1F09B6AF-859E-4B32-901D-4FEFA5E22ADB}"/>
              </a:ext>
            </a:extLst>
          </p:cNvPr>
          <p:cNvSpPr/>
          <p:nvPr/>
        </p:nvSpPr>
        <p:spPr>
          <a:xfrm>
            <a:off x="19151033" y="2106358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1E2B1A57-1628-4EC8-81F7-E8DBDC938DDD}"/>
              </a:ext>
            </a:extLst>
          </p:cNvPr>
          <p:cNvSpPr/>
          <p:nvPr/>
        </p:nvSpPr>
        <p:spPr>
          <a:xfrm>
            <a:off x="22591415" y="2106358"/>
            <a:ext cx="4714520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四角形: 角を丸くする 88">
            <a:extLst>
              <a:ext uri="{FF2B5EF4-FFF2-40B4-BE49-F238E27FC236}">
                <a16:creationId xmlns:a16="http://schemas.microsoft.com/office/drawing/2014/main" id="{9CAAEAF0-7B5A-46CC-9CE8-9774F61FC55E}"/>
              </a:ext>
            </a:extLst>
          </p:cNvPr>
          <p:cNvSpPr/>
          <p:nvPr/>
        </p:nvSpPr>
        <p:spPr>
          <a:xfrm>
            <a:off x="27626403" y="2106358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4CAE666A-B76D-4284-8E8B-298183855846}"/>
              </a:ext>
            </a:extLst>
          </p:cNvPr>
          <p:cNvSpPr/>
          <p:nvPr/>
        </p:nvSpPr>
        <p:spPr>
          <a:xfrm>
            <a:off x="19151033" y="3964871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B0913538-8187-43AC-AAF4-4CB5BAB1CE41}"/>
              </a:ext>
            </a:extLst>
          </p:cNvPr>
          <p:cNvSpPr/>
          <p:nvPr/>
        </p:nvSpPr>
        <p:spPr>
          <a:xfrm>
            <a:off x="22591415" y="3964871"/>
            <a:ext cx="4714520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四角形: 角を丸くする 92">
            <a:extLst>
              <a:ext uri="{FF2B5EF4-FFF2-40B4-BE49-F238E27FC236}">
                <a16:creationId xmlns:a16="http://schemas.microsoft.com/office/drawing/2014/main" id="{7470CE92-5B1A-41A7-9AF3-C9568DA3F0F9}"/>
              </a:ext>
            </a:extLst>
          </p:cNvPr>
          <p:cNvSpPr/>
          <p:nvPr/>
        </p:nvSpPr>
        <p:spPr>
          <a:xfrm>
            <a:off x="27626403" y="3964871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id="{2D4A09EA-50AE-44B8-AD40-1BBC581731F6}"/>
              </a:ext>
            </a:extLst>
          </p:cNvPr>
          <p:cNvSpPr/>
          <p:nvPr/>
        </p:nvSpPr>
        <p:spPr>
          <a:xfrm>
            <a:off x="19151033" y="5810342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5" name="四角形: 角を丸くする 94">
            <a:extLst>
              <a:ext uri="{FF2B5EF4-FFF2-40B4-BE49-F238E27FC236}">
                <a16:creationId xmlns:a16="http://schemas.microsoft.com/office/drawing/2014/main" id="{68EF50CA-485C-4C53-9945-EAEF0B967CB6}"/>
              </a:ext>
            </a:extLst>
          </p:cNvPr>
          <p:cNvSpPr/>
          <p:nvPr/>
        </p:nvSpPr>
        <p:spPr>
          <a:xfrm>
            <a:off x="22591415" y="5810342"/>
            <a:ext cx="4714520" cy="1640700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468C8F45-1DA4-44DA-90E4-B3C511467B1A}"/>
              </a:ext>
            </a:extLst>
          </p:cNvPr>
          <p:cNvSpPr/>
          <p:nvPr/>
        </p:nvSpPr>
        <p:spPr>
          <a:xfrm>
            <a:off x="27626403" y="5810342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F1EA7A23-78A7-4B8E-8AC8-C98E64F80D51}"/>
              </a:ext>
            </a:extLst>
          </p:cNvPr>
          <p:cNvSpPr/>
          <p:nvPr/>
        </p:nvSpPr>
        <p:spPr>
          <a:xfrm>
            <a:off x="19096195" y="5679115"/>
            <a:ext cx="12097800" cy="920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矢印: 上 101">
            <a:extLst>
              <a:ext uri="{FF2B5EF4-FFF2-40B4-BE49-F238E27FC236}">
                <a16:creationId xmlns:a16="http://schemas.microsoft.com/office/drawing/2014/main" id="{3E7F79EB-9C97-41C4-A85D-959CC16C25B7}"/>
              </a:ext>
            </a:extLst>
          </p:cNvPr>
          <p:cNvSpPr/>
          <p:nvPr/>
        </p:nvSpPr>
        <p:spPr>
          <a:xfrm rot="18373112">
            <a:off x="23609192" y="5704606"/>
            <a:ext cx="703385" cy="6983913"/>
          </a:xfrm>
          <a:prstGeom prst="upArrow">
            <a:avLst>
              <a:gd name="adj1" fmla="val 24456"/>
              <a:gd name="adj2" fmla="val 545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矢印: 上 105">
            <a:extLst>
              <a:ext uri="{FF2B5EF4-FFF2-40B4-BE49-F238E27FC236}">
                <a16:creationId xmlns:a16="http://schemas.microsoft.com/office/drawing/2014/main" id="{92644A82-F945-4564-B2DD-A89514A0107D}"/>
              </a:ext>
            </a:extLst>
          </p:cNvPr>
          <p:cNvSpPr/>
          <p:nvPr/>
        </p:nvSpPr>
        <p:spPr>
          <a:xfrm rot="19990000">
            <a:off x="25473523" y="6722168"/>
            <a:ext cx="703385" cy="4692664"/>
          </a:xfrm>
          <a:prstGeom prst="upArrow">
            <a:avLst>
              <a:gd name="adj1" fmla="val 24456"/>
              <a:gd name="adj2" fmla="val 545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14E121AE-1C4B-4278-9570-B3563CC54119}"/>
              </a:ext>
            </a:extLst>
          </p:cNvPr>
          <p:cNvSpPr/>
          <p:nvPr/>
        </p:nvSpPr>
        <p:spPr>
          <a:xfrm>
            <a:off x="22326072" y="8740048"/>
            <a:ext cx="4237210" cy="913028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広島カープ</a:t>
            </a:r>
          </a:p>
        </p:txBody>
      </p:sp>
      <p:pic>
        <p:nvPicPr>
          <p:cNvPr id="108" name="Picture 4" descr="サッカー">
            <a:extLst>
              <a:ext uri="{FF2B5EF4-FFF2-40B4-BE49-F238E27FC236}">
                <a16:creationId xmlns:a16="http://schemas.microsoft.com/office/drawing/2014/main" id="{FD540248-4052-4EC0-8261-7056D28FA8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02" b="15814"/>
          <a:stretch/>
        </p:blipFill>
        <p:spPr bwMode="auto">
          <a:xfrm rot="19677895" flipH="1">
            <a:off x="26392747" y="7798910"/>
            <a:ext cx="3937927" cy="400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935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45469056-40D0-4385-A4E6-E49E69AB9334}"/>
              </a:ext>
            </a:extLst>
          </p:cNvPr>
          <p:cNvSpPr/>
          <p:nvPr/>
        </p:nvSpPr>
        <p:spPr>
          <a:xfrm>
            <a:off x="3287569" y="-558335"/>
            <a:ext cx="5694501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人口変数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7C175144-CF17-4636-BF2F-6E7E32523743}"/>
              </a:ext>
            </a:extLst>
          </p:cNvPr>
          <p:cNvCxnSpPr>
            <a:cxnSpLocks/>
          </p:cNvCxnSpPr>
          <p:nvPr/>
        </p:nvCxnSpPr>
        <p:spPr>
          <a:xfrm flipH="1">
            <a:off x="180647" y="359345"/>
            <a:ext cx="1170524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89C6D9D-5F11-47D7-BAD9-AC04CF21FE77}"/>
              </a:ext>
            </a:extLst>
          </p:cNvPr>
          <p:cNvSpPr/>
          <p:nvPr/>
        </p:nvSpPr>
        <p:spPr>
          <a:xfrm>
            <a:off x="73954" y="926644"/>
            <a:ext cx="3391352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10-20</a:t>
            </a:r>
            <a:r>
              <a:rPr kumimoji="1" lang="ja-JP" altLang="en-US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代（男性）</a:t>
            </a:r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D4387A0F-5E5D-4451-95DF-A481AC5884F5}"/>
              </a:ext>
            </a:extLst>
          </p:cNvPr>
          <p:cNvSpPr/>
          <p:nvPr/>
        </p:nvSpPr>
        <p:spPr>
          <a:xfrm>
            <a:off x="4439144" y="926644"/>
            <a:ext cx="3391352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30-40</a:t>
            </a:r>
            <a:r>
              <a:rPr kumimoji="1" lang="ja-JP" altLang="en-US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代（男性）</a:t>
            </a:r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42AEA6C6-F626-4868-BFCB-1438BF431BBC}"/>
              </a:ext>
            </a:extLst>
          </p:cNvPr>
          <p:cNvSpPr/>
          <p:nvPr/>
        </p:nvSpPr>
        <p:spPr>
          <a:xfrm>
            <a:off x="8697787" y="926644"/>
            <a:ext cx="3391352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50-60</a:t>
            </a:r>
            <a:r>
              <a:rPr kumimoji="1" lang="ja-JP" altLang="en-US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代（男性）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05C5F8B-C606-4FA9-90FB-7A9A6B532F69}"/>
              </a:ext>
            </a:extLst>
          </p:cNvPr>
          <p:cNvGrpSpPr/>
          <p:nvPr/>
        </p:nvGrpSpPr>
        <p:grpSpPr>
          <a:xfrm>
            <a:off x="-6675120" y="1974824"/>
            <a:ext cx="18953565" cy="4874723"/>
            <a:chOff x="-5396972" y="1974824"/>
            <a:chExt cx="17675417" cy="5487678"/>
          </a:xfrm>
        </p:grpSpPr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00069593-BBB9-4A41-A763-9BD98A72CB40}"/>
                </a:ext>
              </a:extLst>
            </p:cNvPr>
            <p:cNvCxnSpPr>
              <a:cxnSpLocks/>
            </p:cNvCxnSpPr>
            <p:nvPr/>
          </p:nvCxnSpPr>
          <p:spPr>
            <a:xfrm>
              <a:off x="-4382711" y="2010278"/>
              <a:ext cx="0" cy="542382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四角形: 角を丸くする 55">
              <a:extLst>
                <a:ext uri="{FF2B5EF4-FFF2-40B4-BE49-F238E27FC236}">
                  <a16:creationId xmlns:a16="http://schemas.microsoft.com/office/drawing/2014/main" id="{082C129F-F4B2-47B3-97E9-DDA28CCE7D6E}"/>
                </a:ext>
              </a:extLst>
            </p:cNvPr>
            <p:cNvSpPr/>
            <p:nvPr/>
          </p:nvSpPr>
          <p:spPr>
            <a:xfrm>
              <a:off x="-5396972" y="3320485"/>
              <a:ext cx="871316" cy="2806179"/>
            </a:xfrm>
            <a:prstGeom prst="roundRect">
              <a:avLst>
                <a:gd name="adj" fmla="val 5906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60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所得</a:t>
              </a:r>
            </a:p>
          </p:txBody>
        </p:sp>
        <p:sp>
          <p:nvSpPr>
            <p:cNvPr id="57" name="四角形: 角を丸くする 56">
              <a:extLst>
                <a:ext uri="{FF2B5EF4-FFF2-40B4-BE49-F238E27FC236}">
                  <a16:creationId xmlns:a16="http://schemas.microsoft.com/office/drawing/2014/main" id="{0FE67797-1075-4838-88FF-71C5D98857F5}"/>
                </a:ext>
              </a:extLst>
            </p:cNvPr>
            <p:cNvSpPr/>
            <p:nvPr/>
          </p:nvSpPr>
          <p:spPr>
            <a:xfrm>
              <a:off x="-4239765" y="2562418"/>
              <a:ext cx="4235945" cy="647509"/>
            </a:xfrm>
            <a:prstGeom prst="roundRect">
              <a:avLst>
                <a:gd name="adj" fmla="val 5906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500</a:t>
              </a:r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～</a:t>
              </a:r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</a:t>
              </a:r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千万</a:t>
              </a:r>
            </a:p>
          </p:txBody>
        </p:sp>
        <p:sp>
          <p:nvSpPr>
            <p:cNvPr id="58" name="四角形: 角を丸くする 57">
              <a:extLst>
                <a:ext uri="{FF2B5EF4-FFF2-40B4-BE49-F238E27FC236}">
                  <a16:creationId xmlns:a16="http://schemas.microsoft.com/office/drawing/2014/main" id="{5080E550-008C-4EBB-89A2-E43DAA062C47}"/>
                </a:ext>
              </a:extLst>
            </p:cNvPr>
            <p:cNvSpPr/>
            <p:nvPr/>
          </p:nvSpPr>
          <p:spPr>
            <a:xfrm>
              <a:off x="-4239765" y="4398433"/>
              <a:ext cx="4235945" cy="647509"/>
            </a:xfrm>
            <a:prstGeom prst="roundRect">
              <a:avLst>
                <a:gd name="adj" fmla="val 5906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</a:t>
              </a:r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～</a:t>
              </a:r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千万</a:t>
              </a:r>
            </a:p>
          </p:txBody>
        </p:sp>
        <p:sp>
          <p:nvSpPr>
            <p:cNvPr id="59" name="四角形: 角を丸くする 58">
              <a:extLst>
                <a:ext uri="{FF2B5EF4-FFF2-40B4-BE49-F238E27FC236}">
                  <a16:creationId xmlns:a16="http://schemas.microsoft.com/office/drawing/2014/main" id="{B1F6B4B9-D9E2-4E98-B2DA-0321D5271459}"/>
                </a:ext>
              </a:extLst>
            </p:cNvPr>
            <p:cNvSpPr/>
            <p:nvPr/>
          </p:nvSpPr>
          <p:spPr>
            <a:xfrm>
              <a:off x="-4239765" y="6290756"/>
              <a:ext cx="4235945" cy="647509"/>
            </a:xfrm>
            <a:prstGeom prst="roundRect">
              <a:avLst>
                <a:gd name="adj" fmla="val 5906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千万～</a:t>
              </a:r>
            </a:p>
          </p:txBody>
        </p:sp>
        <p:pic>
          <p:nvPicPr>
            <p:cNvPr id="6" name="グラフィックス 5" descr="男性の集団">
              <a:extLst>
                <a:ext uri="{FF2B5EF4-FFF2-40B4-BE49-F238E27FC236}">
                  <a16:creationId xmlns:a16="http://schemas.microsoft.com/office/drawing/2014/main" id="{C1973DA0-CFD5-4410-905D-2356590AAB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450192" y="3526054"/>
              <a:ext cx="2376958" cy="1544601"/>
            </a:xfrm>
            <a:prstGeom prst="rect">
              <a:avLst/>
            </a:prstGeom>
          </p:spPr>
        </p:pic>
        <p:pic>
          <p:nvPicPr>
            <p:cNvPr id="7" name="グラフィックス 6" descr="男性の集団">
              <a:extLst>
                <a:ext uri="{FF2B5EF4-FFF2-40B4-BE49-F238E27FC236}">
                  <a16:creationId xmlns:a16="http://schemas.microsoft.com/office/drawing/2014/main" id="{259CD4E5-D0CB-4FF5-B48B-852E6E0D6F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445347" y="2753753"/>
              <a:ext cx="2376958" cy="1544601"/>
            </a:xfrm>
            <a:prstGeom prst="rect">
              <a:avLst/>
            </a:prstGeom>
          </p:spPr>
        </p:pic>
        <p:pic>
          <p:nvPicPr>
            <p:cNvPr id="8" name="グラフィックス 7" descr="男性の集団">
              <a:extLst>
                <a:ext uri="{FF2B5EF4-FFF2-40B4-BE49-F238E27FC236}">
                  <a16:creationId xmlns:a16="http://schemas.microsoft.com/office/drawing/2014/main" id="{1260B9F4-7722-47BA-83FA-C24EF5A73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436815" y="5074798"/>
              <a:ext cx="2376958" cy="1544601"/>
            </a:xfrm>
            <a:prstGeom prst="rect">
              <a:avLst/>
            </a:prstGeom>
          </p:spPr>
        </p:pic>
        <p:pic>
          <p:nvPicPr>
            <p:cNvPr id="9" name="グラフィックス 8" descr="男性の集団">
              <a:extLst>
                <a:ext uri="{FF2B5EF4-FFF2-40B4-BE49-F238E27FC236}">
                  <a16:creationId xmlns:a16="http://schemas.microsoft.com/office/drawing/2014/main" id="{CC0896CE-C445-415F-8843-ABB01BC48C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852588" y="5074798"/>
              <a:ext cx="2376958" cy="1544601"/>
            </a:xfrm>
            <a:prstGeom prst="rect">
              <a:avLst/>
            </a:prstGeom>
          </p:spPr>
        </p:pic>
        <p:pic>
          <p:nvPicPr>
            <p:cNvPr id="10" name="グラフィックス 9" descr="男性の集団">
              <a:extLst>
                <a:ext uri="{FF2B5EF4-FFF2-40B4-BE49-F238E27FC236}">
                  <a16:creationId xmlns:a16="http://schemas.microsoft.com/office/drawing/2014/main" id="{4EC6A8AC-4453-4D6C-BCF0-B4EF59B38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475630" y="4410928"/>
              <a:ext cx="2376958" cy="1544601"/>
            </a:xfrm>
            <a:prstGeom prst="rect">
              <a:avLst/>
            </a:prstGeom>
          </p:spPr>
        </p:pic>
        <p:pic>
          <p:nvPicPr>
            <p:cNvPr id="11" name="グラフィックス 10" descr="男性の集団">
              <a:extLst>
                <a:ext uri="{FF2B5EF4-FFF2-40B4-BE49-F238E27FC236}">
                  <a16:creationId xmlns:a16="http://schemas.microsoft.com/office/drawing/2014/main" id="{F4A8CFD4-230B-4CCE-B459-B2CEF9B76D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475630" y="2641180"/>
              <a:ext cx="2376958" cy="1544601"/>
            </a:xfrm>
            <a:prstGeom prst="rect">
              <a:avLst/>
            </a:prstGeom>
          </p:spPr>
        </p:pic>
        <p:pic>
          <p:nvPicPr>
            <p:cNvPr id="12" name="グラフィックス 11" descr="男性の集団">
              <a:extLst>
                <a:ext uri="{FF2B5EF4-FFF2-40B4-BE49-F238E27FC236}">
                  <a16:creationId xmlns:a16="http://schemas.microsoft.com/office/drawing/2014/main" id="{119836DC-00BF-408F-AADD-B68FC9080D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424754" y="4188395"/>
              <a:ext cx="2376958" cy="1544601"/>
            </a:xfrm>
            <a:prstGeom prst="rect">
              <a:avLst/>
            </a:prstGeom>
          </p:spPr>
        </p:pic>
        <p:pic>
          <p:nvPicPr>
            <p:cNvPr id="13" name="グラフィックス 12" descr="男性の集団">
              <a:extLst>
                <a:ext uri="{FF2B5EF4-FFF2-40B4-BE49-F238E27FC236}">
                  <a16:creationId xmlns:a16="http://schemas.microsoft.com/office/drawing/2014/main" id="{F91F74C6-846C-440D-959E-3B7CE1791B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625292" y="2753752"/>
              <a:ext cx="2376958" cy="1544601"/>
            </a:xfrm>
            <a:prstGeom prst="rect">
              <a:avLst/>
            </a:prstGeom>
          </p:spPr>
        </p:pic>
        <p:pic>
          <p:nvPicPr>
            <p:cNvPr id="14" name="グラフィックス 13" descr="男性の集団">
              <a:extLst>
                <a:ext uri="{FF2B5EF4-FFF2-40B4-BE49-F238E27FC236}">
                  <a16:creationId xmlns:a16="http://schemas.microsoft.com/office/drawing/2014/main" id="{87FE6C49-38E2-4628-8128-DEAF46D44D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890340" y="5643710"/>
              <a:ext cx="2376958" cy="1544601"/>
            </a:xfrm>
            <a:prstGeom prst="rect">
              <a:avLst/>
            </a:prstGeom>
          </p:spPr>
        </p:pic>
        <p:pic>
          <p:nvPicPr>
            <p:cNvPr id="15" name="グラフィックス 14" descr="男性の集団">
              <a:extLst>
                <a:ext uri="{FF2B5EF4-FFF2-40B4-BE49-F238E27FC236}">
                  <a16:creationId xmlns:a16="http://schemas.microsoft.com/office/drawing/2014/main" id="{25DF88C1-E4C1-48B8-992F-B527978DBA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07095" y="4099109"/>
              <a:ext cx="2376958" cy="1544601"/>
            </a:xfrm>
            <a:prstGeom prst="rect">
              <a:avLst/>
            </a:prstGeom>
          </p:spPr>
        </p:pic>
        <p:pic>
          <p:nvPicPr>
            <p:cNvPr id="16" name="グラフィックス 15" descr="男性の集団">
              <a:extLst>
                <a:ext uri="{FF2B5EF4-FFF2-40B4-BE49-F238E27FC236}">
                  <a16:creationId xmlns:a16="http://schemas.microsoft.com/office/drawing/2014/main" id="{107FC6A5-1AE3-4EEA-9D2D-0982F94EBA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25437" y="5515164"/>
              <a:ext cx="2376958" cy="1544601"/>
            </a:xfrm>
            <a:prstGeom prst="rect">
              <a:avLst/>
            </a:prstGeom>
          </p:spPr>
        </p:pic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5BBADD8-D1F8-4D6A-9A11-1373C8DAF064}"/>
                </a:ext>
              </a:extLst>
            </p:cNvPr>
            <p:cNvSpPr/>
            <p:nvPr/>
          </p:nvSpPr>
          <p:spPr>
            <a:xfrm>
              <a:off x="180645" y="3804677"/>
              <a:ext cx="12097800" cy="920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F9127A0D-43F0-40E0-9327-77A9E8D10866}"/>
                </a:ext>
              </a:extLst>
            </p:cNvPr>
            <p:cNvSpPr/>
            <p:nvPr/>
          </p:nvSpPr>
          <p:spPr>
            <a:xfrm rot="16200000">
              <a:off x="797669" y="4667034"/>
              <a:ext cx="5487678" cy="10325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16DC55D9-84F5-46AA-B610-2FD2F3787F36}"/>
                </a:ext>
              </a:extLst>
            </p:cNvPr>
            <p:cNvSpPr/>
            <p:nvPr/>
          </p:nvSpPr>
          <p:spPr>
            <a:xfrm rot="16200000">
              <a:off x="5815514" y="4667034"/>
              <a:ext cx="5487678" cy="10325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FB0C25CD-444B-4F13-8B30-91D222838825}"/>
                </a:ext>
              </a:extLst>
            </p:cNvPr>
            <p:cNvSpPr/>
            <p:nvPr/>
          </p:nvSpPr>
          <p:spPr>
            <a:xfrm>
              <a:off x="235483" y="2106358"/>
              <a:ext cx="3175039" cy="1640700"/>
            </a:xfrm>
            <a:prstGeom prst="roundRect">
              <a:avLst>
                <a:gd name="adj" fmla="val 5906"/>
              </a:avLst>
            </a:prstGeom>
            <a:solidFill>
              <a:schemeClr val="bg1">
                <a:lumMod val="75000"/>
                <a:alpha val="32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セグメント</a:t>
              </a:r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A</a:t>
              </a:r>
              <a:endPara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4502F98F-3463-4AB1-A402-31CF83FA65A1}"/>
                </a:ext>
              </a:extLst>
            </p:cNvPr>
            <p:cNvSpPr/>
            <p:nvPr/>
          </p:nvSpPr>
          <p:spPr>
            <a:xfrm>
              <a:off x="3675865" y="2106358"/>
              <a:ext cx="4714520" cy="1640700"/>
            </a:xfrm>
            <a:prstGeom prst="roundRect">
              <a:avLst>
                <a:gd name="adj" fmla="val 5906"/>
              </a:avLst>
            </a:prstGeom>
            <a:solidFill>
              <a:schemeClr val="bg1">
                <a:lumMod val="75000"/>
                <a:alpha val="32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セグメント</a:t>
              </a:r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B</a:t>
              </a:r>
              <a:endPara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0A0EADB2-ABDF-427A-998D-F45DA35EA8FF}"/>
                </a:ext>
              </a:extLst>
            </p:cNvPr>
            <p:cNvSpPr/>
            <p:nvPr/>
          </p:nvSpPr>
          <p:spPr>
            <a:xfrm>
              <a:off x="8710853" y="2106358"/>
              <a:ext cx="3175039" cy="1640700"/>
            </a:xfrm>
            <a:prstGeom prst="roundRect">
              <a:avLst>
                <a:gd name="adj" fmla="val 5906"/>
              </a:avLst>
            </a:prstGeom>
            <a:solidFill>
              <a:schemeClr val="bg1">
                <a:lumMod val="75000"/>
                <a:alpha val="32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セグメント</a:t>
              </a:r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C</a:t>
              </a:r>
              <a:endPara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D237FA15-33AB-4B1E-B4D3-387B98A9FD05}"/>
                </a:ext>
              </a:extLst>
            </p:cNvPr>
            <p:cNvSpPr/>
            <p:nvPr/>
          </p:nvSpPr>
          <p:spPr>
            <a:xfrm>
              <a:off x="235483" y="3964871"/>
              <a:ext cx="3175039" cy="1640700"/>
            </a:xfrm>
            <a:prstGeom prst="roundRect">
              <a:avLst>
                <a:gd name="adj" fmla="val 5906"/>
              </a:avLst>
            </a:prstGeom>
            <a:solidFill>
              <a:schemeClr val="bg1">
                <a:lumMod val="75000"/>
                <a:alpha val="32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セグメント</a:t>
              </a:r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D</a:t>
              </a:r>
              <a:endPara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BFE93608-B51D-4AEE-AC2F-4A65DB704F03}"/>
                </a:ext>
              </a:extLst>
            </p:cNvPr>
            <p:cNvSpPr/>
            <p:nvPr/>
          </p:nvSpPr>
          <p:spPr>
            <a:xfrm>
              <a:off x="3675865" y="3964871"/>
              <a:ext cx="4714520" cy="1640700"/>
            </a:xfrm>
            <a:prstGeom prst="roundRect">
              <a:avLst>
                <a:gd name="adj" fmla="val 5906"/>
              </a:avLst>
            </a:prstGeom>
            <a:solidFill>
              <a:schemeClr val="bg1">
                <a:lumMod val="75000"/>
                <a:alpha val="32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セグメント</a:t>
              </a:r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E</a:t>
              </a:r>
              <a:endPara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5866845B-D5A6-432A-9648-02EBD88D6A23}"/>
                </a:ext>
              </a:extLst>
            </p:cNvPr>
            <p:cNvSpPr/>
            <p:nvPr/>
          </p:nvSpPr>
          <p:spPr>
            <a:xfrm>
              <a:off x="8710853" y="3964871"/>
              <a:ext cx="3175039" cy="1640700"/>
            </a:xfrm>
            <a:prstGeom prst="roundRect">
              <a:avLst>
                <a:gd name="adj" fmla="val 5906"/>
              </a:avLst>
            </a:prstGeom>
            <a:solidFill>
              <a:schemeClr val="bg1">
                <a:lumMod val="75000"/>
                <a:alpha val="32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セグメント</a:t>
              </a:r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</a:t>
              </a:r>
              <a:endPara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602CAA36-28C3-4512-8843-C62C422FCE68}"/>
                </a:ext>
              </a:extLst>
            </p:cNvPr>
            <p:cNvSpPr/>
            <p:nvPr/>
          </p:nvSpPr>
          <p:spPr>
            <a:xfrm>
              <a:off x="235483" y="5810342"/>
              <a:ext cx="3175039" cy="1640700"/>
            </a:xfrm>
            <a:prstGeom prst="roundRect">
              <a:avLst>
                <a:gd name="adj" fmla="val 5906"/>
              </a:avLst>
            </a:prstGeom>
            <a:solidFill>
              <a:schemeClr val="bg1">
                <a:lumMod val="75000"/>
                <a:alpha val="32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セグメント</a:t>
              </a:r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</a:t>
              </a:r>
              <a:endPara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6C95C54D-E2CA-4817-9E91-731DAA0881F8}"/>
                </a:ext>
              </a:extLst>
            </p:cNvPr>
            <p:cNvSpPr/>
            <p:nvPr/>
          </p:nvSpPr>
          <p:spPr>
            <a:xfrm>
              <a:off x="3675865" y="5810342"/>
              <a:ext cx="4714520" cy="1640700"/>
            </a:xfrm>
            <a:prstGeom prst="roundRect">
              <a:avLst>
                <a:gd name="adj" fmla="val 5906"/>
              </a:avLst>
            </a:prstGeom>
            <a:solidFill>
              <a:schemeClr val="accent1">
                <a:lumMod val="40000"/>
                <a:lumOff val="60000"/>
                <a:alpha val="3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セグメント</a:t>
              </a:r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H</a:t>
              </a:r>
              <a:endPara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9" name="四角形: 角を丸くする 28">
              <a:extLst>
                <a:ext uri="{FF2B5EF4-FFF2-40B4-BE49-F238E27FC236}">
                  <a16:creationId xmlns:a16="http://schemas.microsoft.com/office/drawing/2014/main" id="{719B5F4D-EF21-4A38-97EE-93B348DC304D}"/>
                </a:ext>
              </a:extLst>
            </p:cNvPr>
            <p:cNvSpPr/>
            <p:nvPr/>
          </p:nvSpPr>
          <p:spPr>
            <a:xfrm>
              <a:off x="8710853" y="5810342"/>
              <a:ext cx="3175039" cy="1640700"/>
            </a:xfrm>
            <a:prstGeom prst="roundRect">
              <a:avLst>
                <a:gd name="adj" fmla="val 5906"/>
              </a:avLst>
            </a:prstGeom>
            <a:solidFill>
              <a:schemeClr val="accent1">
                <a:lumMod val="40000"/>
                <a:lumOff val="60000"/>
                <a:alpha val="3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セグメント</a:t>
              </a:r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I</a:t>
              </a:r>
              <a:endPara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F872ADF2-07B7-429B-8E24-870FFEC657EF}"/>
                </a:ext>
              </a:extLst>
            </p:cNvPr>
            <p:cNvSpPr/>
            <p:nvPr/>
          </p:nvSpPr>
          <p:spPr>
            <a:xfrm>
              <a:off x="180645" y="5679115"/>
              <a:ext cx="12097800" cy="920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745A78AE-59EF-4092-9E6E-BA62B2B9616C}"/>
              </a:ext>
            </a:extLst>
          </p:cNvPr>
          <p:cNvSpPr/>
          <p:nvPr/>
        </p:nvSpPr>
        <p:spPr>
          <a:xfrm>
            <a:off x="13249812" y="7557213"/>
            <a:ext cx="2667244" cy="46926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矢印: 上 31">
            <a:extLst>
              <a:ext uri="{FF2B5EF4-FFF2-40B4-BE49-F238E27FC236}">
                <a16:creationId xmlns:a16="http://schemas.microsoft.com/office/drawing/2014/main" id="{B6C2DDB3-70F2-440A-90B1-96B525A047B5}"/>
              </a:ext>
            </a:extLst>
          </p:cNvPr>
          <p:cNvSpPr/>
          <p:nvPr/>
        </p:nvSpPr>
        <p:spPr>
          <a:xfrm rot="2252231">
            <a:off x="8360070" y="6173067"/>
            <a:ext cx="703385" cy="4275046"/>
          </a:xfrm>
          <a:prstGeom prst="upArrow">
            <a:avLst>
              <a:gd name="adj1" fmla="val 24456"/>
              <a:gd name="adj2" fmla="val 545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58C45E11-2808-4BE9-8302-C5E767B78C78}"/>
              </a:ext>
            </a:extLst>
          </p:cNvPr>
          <p:cNvSpPr/>
          <p:nvPr/>
        </p:nvSpPr>
        <p:spPr>
          <a:xfrm>
            <a:off x="22203119" y="-558335"/>
            <a:ext cx="5694501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人口変数</a:t>
            </a: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3257B8A1-F94E-44B4-8126-6DA43F10EC52}"/>
              </a:ext>
            </a:extLst>
          </p:cNvPr>
          <p:cNvCxnSpPr>
            <a:cxnSpLocks/>
          </p:cNvCxnSpPr>
          <p:nvPr/>
        </p:nvCxnSpPr>
        <p:spPr>
          <a:xfrm flipH="1">
            <a:off x="19096197" y="359345"/>
            <a:ext cx="1170524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C1D9664E-DD39-47DB-B06B-D565B340E697}"/>
              </a:ext>
            </a:extLst>
          </p:cNvPr>
          <p:cNvSpPr/>
          <p:nvPr/>
        </p:nvSpPr>
        <p:spPr>
          <a:xfrm>
            <a:off x="18989504" y="926644"/>
            <a:ext cx="3391352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10-20</a:t>
            </a:r>
            <a:r>
              <a:rPr kumimoji="1" lang="ja-JP" altLang="en-US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代（女性）</a:t>
            </a: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DF3185A9-181D-499B-A4E7-0E3AAEA1CF7F}"/>
              </a:ext>
            </a:extLst>
          </p:cNvPr>
          <p:cNvSpPr/>
          <p:nvPr/>
        </p:nvSpPr>
        <p:spPr>
          <a:xfrm>
            <a:off x="23354694" y="926644"/>
            <a:ext cx="3391352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30-40</a:t>
            </a:r>
            <a:r>
              <a:rPr kumimoji="1" lang="ja-JP" altLang="en-US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代（女性）</a:t>
            </a:r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221BC95A-F294-4CE7-9BDB-C4ACE2B2E528}"/>
              </a:ext>
            </a:extLst>
          </p:cNvPr>
          <p:cNvSpPr/>
          <p:nvPr/>
        </p:nvSpPr>
        <p:spPr>
          <a:xfrm>
            <a:off x="27613337" y="926644"/>
            <a:ext cx="3391352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50-60</a:t>
            </a:r>
            <a:r>
              <a:rPr kumimoji="1" lang="ja-JP" altLang="en-US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代（女性）</a:t>
            </a:r>
          </a:p>
        </p:txBody>
      </p: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43810FB-C88D-4725-87FF-63EF34346C74}"/>
              </a:ext>
            </a:extLst>
          </p:cNvPr>
          <p:cNvCxnSpPr>
            <a:cxnSpLocks/>
          </p:cNvCxnSpPr>
          <p:nvPr/>
        </p:nvCxnSpPr>
        <p:spPr>
          <a:xfrm>
            <a:off x="14315495" y="2010278"/>
            <a:ext cx="0" cy="517803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9F3F8459-8467-4297-9CA4-6D2C0A6FFFDB}"/>
              </a:ext>
            </a:extLst>
          </p:cNvPr>
          <p:cNvSpPr/>
          <p:nvPr/>
        </p:nvSpPr>
        <p:spPr>
          <a:xfrm>
            <a:off x="13301234" y="2985389"/>
            <a:ext cx="871316" cy="3476372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60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心理変数</a:t>
            </a:r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ACEB021F-4F8F-45B4-8C5F-A735DDA15FEB}"/>
              </a:ext>
            </a:extLst>
          </p:cNvPr>
          <p:cNvSpPr/>
          <p:nvPr/>
        </p:nvSpPr>
        <p:spPr>
          <a:xfrm>
            <a:off x="14453839" y="2562418"/>
            <a:ext cx="4592718" cy="647509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一人でしっぽり派</a:t>
            </a:r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33269711-841E-4B28-B7A4-FB76B269A5F4}"/>
              </a:ext>
            </a:extLst>
          </p:cNvPr>
          <p:cNvSpPr/>
          <p:nvPr/>
        </p:nvSpPr>
        <p:spPr>
          <a:xfrm>
            <a:off x="14426464" y="4398433"/>
            <a:ext cx="4442426" cy="647509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友達としっぽり派</a:t>
            </a:r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7C201347-036B-4DF6-B6DE-DD57AB1A223D}"/>
              </a:ext>
            </a:extLst>
          </p:cNvPr>
          <p:cNvSpPr/>
          <p:nvPr/>
        </p:nvSpPr>
        <p:spPr>
          <a:xfrm>
            <a:off x="14843168" y="6290756"/>
            <a:ext cx="3609017" cy="647509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友達と</a:t>
            </a:r>
            <a:endParaRPr kumimoji="1" lang="en-US" altLang="ja-JP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アクティブ派</a:t>
            </a:r>
          </a:p>
        </p:txBody>
      </p:sp>
      <p:pic>
        <p:nvPicPr>
          <p:cNvPr id="73" name="グラフィックス 72" descr="男性の集団">
            <a:extLst>
              <a:ext uri="{FF2B5EF4-FFF2-40B4-BE49-F238E27FC236}">
                <a16:creationId xmlns:a16="http://schemas.microsoft.com/office/drawing/2014/main" id="{4D92E307-7E83-4576-B4AE-26FB6A94D8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365742" y="3526054"/>
            <a:ext cx="2376958" cy="1544601"/>
          </a:xfrm>
          <a:prstGeom prst="rect">
            <a:avLst/>
          </a:prstGeom>
        </p:spPr>
      </p:pic>
      <p:pic>
        <p:nvPicPr>
          <p:cNvPr id="74" name="グラフィックス 73" descr="男性の集団">
            <a:extLst>
              <a:ext uri="{FF2B5EF4-FFF2-40B4-BE49-F238E27FC236}">
                <a16:creationId xmlns:a16="http://schemas.microsoft.com/office/drawing/2014/main" id="{ED89657D-3BD8-4471-90BD-F9C2C771E9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360897" y="2753753"/>
            <a:ext cx="2376958" cy="1544601"/>
          </a:xfrm>
          <a:prstGeom prst="rect">
            <a:avLst/>
          </a:prstGeom>
        </p:spPr>
      </p:pic>
      <p:pic>
        <p:nvPicPr>
          <p:cNvPr id="75" name="グラフィックス 74" descr="男性の集団">
            <a:extLst>
              <a:ext uri="{FF2B5EF4-FFF2-40B4-BE49-F238E27FC236}">
                <a16:creationId xmlns:a16="http://schemas.microsoft.com/office/drawing/2014/main" id="{51DF762C-180A-4E85-8CCC-AA47AF4DC0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352365" y="5074798"/>
            <a:ext cx="2376958" cy="1544601"/>
          </a:xfrm>
          <a:prstGeom prst="rect">
            <a:avLst/>
          </a:prstGeom>
        </p:spPr>
      </p:pic>
      <p:pic>
        <p:nvPicPr>
          <p:cNvPr id="76" name="グラフィックス 75" descr="男性の集団">
            <a:extLst>
              <a:ext uri="{FF2B5EF4-FFF2-40B4-BE49-F238E27FC236}">
                <a16:creationId xmlns:a16="http://schemas.microsoft.com/office/drawing/2014/main" id="{7FC07E57-306E-4809-8A8A-9B1CB25510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768138" y="5074798"/>
            <a:ext cx="2376958" cy="1544601"/>
          </a:xfrm>
          <a:prstGeom prst="rect">
            <a:avLst/>
          </a:prstGeom>
        </p:spPr>
      </p:pic>
      <p:pic>
        <p:nvPicPr>
          <p:cNvPr id="77" name="グラフィックス 76" descr="男性の集団">
            <a:extLst>
              <a:ext uri="{FF2B5EF4-FFF2-40B4-BE49-F238E27FC236}">
                <a16:creationId xmlns:a16="http://schemas.microsoft.com/office/drawing/2014/main" id="{86EBCF22-5C88-43A1-A8AB-99F0211CFC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391180" y="4410928"/>
            <a:ext cx="2376958" cy="1544601"/>
          </a:xfrm>
          <a:prstGeom prst="rect">
            <a:avLst/>
          </a:prstGeom>
        </p:spPr>
      </p:pic>
      <p:pic>
        <p:nvPicPr>
          <p:cNvPr id="78" name="グラフィックス 77" descr="男性の集団">
            <a:extLst>
              <a:ext uri="{FF2B5EF4-FFF2-40B4-BE49-F238E27FC236}">
                <a16:creationId xmlns:a16="http://schemas.microsoft.com/office/drawing/2014/main" id="{86647A5D-3109-4094-8C14-A254950D5B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391180" y="2641180"/>
            <a:ext cx="2376958" cy="1544601"/>
          </a:xfrm>
          <a:prstGeom prst="rect">
            <a:avLst/>
          </a:prstGeom>
        </p:spPr>
      </p:pic>
      <p:pic>
        <p:nvPicPr>
          <p:cNvPr id="79" name="グラフィックス 78" descr="男性の集団">
            <a:extLst>
              <a:ext uri="{FF2B5EF4-FFF2-40B4-BE49-F238E27FC236}">
                <a16:creationId xmlns:a16="http://schemas.microsoft.com/office/drawing/2014/main" id="{DF94393F-A5C1-462B-B351-A5AB779477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340304" y="4188395"/>
            <a:ext cx="2376958" cy="1544601"/>
          </a:xfrm>
          <a:prstGeom prst="rect">
            <a:avLst/>
          </a:prstGeom>
        </p:spPr>
      </p:pic>
      <p:pic>
        <p:nvPicPr>
          <p:cNvPr id="80" name="グラフィックス 79" descr="男性の集団">
            <a:extLst>
              <a:ext uri="{FF2B5EF4-FFF2-40B4-BE49-F238E27FC236}">
                <a16:creationId xmlns:a16="http://schemas.microsoft.com/office/drawing/2014/main" id="{21E14707-77BF-4832-9CDE-F30E1FC463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540842" y="2753752"/>
            <a:ext cx="2376958" cy="1544601"/>
          </a:xfrm>
          <a:prstGeom prst="rect">
            <a:avLst/>
          </a:prstGeom>
        </p:spPr>
      </p:pic>
      <p:pic>
        <p:nvPicPr>
          <p:cNvPr id="81" name="グラフィックス 80" descr="男性の集団">
            <a:extLst>
              <a:ext uri="{FF2B5EF4-FFF2-40B4-BE49-F238E27FC236}">
                <a16:creationId xmlns:a16="http://schemas.microsoft.com/office/drawing/2014/main" id="{773CEB2A-F041-41E4-9393-10092351B3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805890" y="5643710"/>
            <a:ext cx="2376958" cy="1544601"/>
          </a:xfrm>
          <a:prstGeom prst="rect">
            <a:avLst/>
          </a:prstGeom>
        </p:spPr>
      </p:pic>
      <p:pic>
        <p:nvPicPr>
          <p:cNvPr id="82" name="グラフィックス 81" descr="男性の集団">
            <a:extLst>
              <a:ext uri="{FF2B5EF4-FFF2-40B4-BE49-F238E27FC236}">
                <a16:creationId xmlns:a16="http://schemas.microsoft.com/office/drawing/2014/main" id="{676BE402-AFD2-4505-B067-1DEE72F81B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922645" y="4099109"/>
            <a:ext cx="2376958" cy="1544601"/>
          </a:xfrm>
          <a:prstGeom prst="rect">
            <a:avLst/>
          </a:prstGeom>
        </p:spPr>
      </p:pic>
      <p:pic>
        <p:nvPicPr>
          <p:cNvPr id="83" name="グラフィックス 82" descr="男性の集団">
            <a:extLst>
              <a:ext uri="{FF2B5EF4-FFF2-40B4-BE49-F238E27FC236}">
                <a16:creationId xmlns:a16="http://schemas.microsoft.com/office/drawing/2014/main" id="{675F6784-B9C0-4026-A391-000D2F6609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40987" y="5515164"/>
            <a:ext cx="2376958" cy="1544601"/>
          </a:xfrm>
          <a:prstGeom prst="rect">
            <a:avLst/>
          </a:prstGeom>
        </p:spPr>
      </p:pic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72F86763-E733-4F43-8946-8E2FB253AA02}"/>
              </a:ext>
            </a:extLst>
          </p:cNvPr>
          <p:cNvSpPr/>
          <p:nvPr/>
        </p:nvSpPr>
        <p:spPr>
          <a:xfrm>
            <a:off x="19096195" y="3804677"/>
            <a:ext cx="12097800" cy="920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5BF4ED17-2988-49C4-8F22-A7BCC4C5B11E}"/>
              </a:ext>
            </a:extLst>
          </p:cNvPr>
          <p:cNvSpPr/>
          <p:nvPr/>
        </p:nvSpPr>
        <p:spPr>
          <a:xfrm rot="16200000">
            <a:off x="19713219" y="4667034"/>
            <a:ext cx="5487678" cy="1032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136F4BC1-8845-4C64-99BF-FD74F25F3C2D}"/>
              </a:ext>
            </a:extLst>
          </p:cNvPr>
          <p:cNvSpPr/>
          <p:nvPr/>
        </p:nvSpPr>
        <p:spPr>
          <a:xfrm rot="16200000">
            <a:off x="24731064" y="4667034"/>
            <a:ext cx="5487678" cy="1032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1F09B6AF-859E-4B32-901D-4FEFA5E22ADB}"/>
              </a:ext>
            </a:extLst>
          </p:cNvPr>
          <p:cNvSpPr/>
          <p:nvPr/>
        </p:nvSpPr>
        <p:spPr>
          <a:xfrm>
            <a:off x="19151033" y="2106358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1E2B1A57-1628-4EC8-81F7-E8DBDC938DDD}"/>
              </a:ext>
            </a:extLst>
          </p:cNvPr>
          <p:cNvSpPr/>
          <p:nvPr/>
        </p:nvSpPr>
        <p:spPr>
          <a:xfrm>
            <a:off x="22591415" y="2106358"/>
            <a:ext cx="4714520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四角形: 角を丸くする 88">
            <a:extLst>
              <a:ext uri="{FF2B5EF4-FFF2-40B4-BE49-F238E27FC236}">
                <a16:creationId xmlns:a16="http://schemas.microsoft.com/office/drawing/2014/main" id="{9CAAEAF0-7B5A-46CC-9CE8-9774F61FC55E}"/>
              </a:ext>
            </a:extLst>
          </p:cNvPr>
          <p:cNvSpPr/>
          <p:nvPr/>
        </p:nvSpPr>
        <p:spPr>
          <a:xfrm>
            <a:off x="27626403" y="2106358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4CAE666A-B76D-4284-8E8B-298183855846}"/>
              </a:ext>
            </a:extLst>
          </p:cNvPr>
          <p:cNvSpPr/>
          <p:nvPr/>
        </p:nvSpPr>
        <p:spPr>
          <a:xfrm>
            <a:off x="19151033" y="3964871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B0913538-8187-43AC-AAF4-4CB5BAB1CE41}"/>
              </a:ext>
            </a:extLst>
          </p:cNvPr>
          <p:cNvSpPr/>
          <p:nvPr/>
        </p:nvSpPr>
        <p:spPr>
          <a:xfrm>
            <a:off x="22591415" y="3964871"/>
            <a:ext cx="4714520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四角形: 角を丸くする 92">
            <a:extLst>
              <a:ext uri="{FF2B5EF4-FFF2-40B4-BE49-F238E27FC236}">
                <a16:creationId xmlns:a16="http://schemas.microsoft.com/office/drawing/2014/main" id="{7470CE92-5B1A-41A7-9AF3-C9568DA3F0F9}"/>
              </a:ext>
            </a:extLst>
          </p:cNvPr>
          <p:cNvSpPr/>
          <p:nvPr/>
        </p:nvSpPr>
        <p:spPr>
          <a:xfrm>
            <a:off x="27626403" y="3964871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id="{2D4A09EA-50AE-44B8-AD40-1BBC581731F6}"/>
              </a:ext>
            </a:extLst>
          </p:cNvPr>
          <p:cNvSpPr/>
          <p:nvPr/>
        </p:nvSpPr>
        <p:spPr>
          <a:xfrm>
            <a:off x="19151033" y="5810342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5" name="四角形: 角を丸くする 94">
            <a:extLst>
              <a:ext uri="{FF2B5EF4-FFF2-40B4-BE49-F238E27FC236}">
                <a16:creationId xmlns:a16="http://schemas.microsoft.com/office/drawing/2014/main" id="{68EF50CA-485C-4C53-9945-EAEF0B967CB6}"/>
              </a:ext>
            </a:extLst>
          </p:cNvPr>
          <p:cNvSpPr/>
          <p:nvPr/>
        </p:nvSpPr>
        <p:spPr>
          <a:xfrm>
            <a:off x="22591415" y="5810342"/>
            <a:ext cx="4714520" cy="1640700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468C8F45-1DA4-44DA-90E4-B3C511467B1A}"/>
              </a:ext>
            </a:extLst>
          </p:cNvPr>
          <p:cNvSpPr/>
          <p:nvPr/>
        </p:nvSpPr>
        <p:spPr>
          <a:xfrm>
            <a:off x="27626403" y="5810342"/>
            <a:ext cx="3175039" cy="1640700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F1EA7A23-78A7-4B8E-8AC8-C98E64F80D51}"/>
              </a:ext>
            </a:extLst>
          </p:cNvPr>
          <p:cNvSpPr/>
          <p:nvPr/>
        </p:nvSpPr>
        <p:spPr>
          <a:xfrm>
            <a:off x="19096195" y="5679115"/>
            <a:ext cx="12097800" cy="920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矢印: 上 101">
            <a:extLst>
              <a:ext uri="{FF2B5EF4-FFF2-40B4-BE49-F238E27FC236}">
                <a16:creationId xmlns:a16="http://schemas.microsoft.com/office/drawing/2014/main" id="{3E7F79EB-9C97-41C4-A85D-959CC16C25B7}"/>
              </a:ext>
            </a:extLst>
          </p:cNvPr>
          <p:cNvSpPr/>
          <p:nvPr/>
        </p:nvSpPr>
        <p:spPr>
          <a:xfrm rot="18373112">
            <a:off x="23609192" y="5704606"/>
            <a:ext cx="703385" cy="6983913"/>
          </a:xfrm>
          <a:prstGeom prst="upArrow">
            <a:avLst>
              <a:gd name="adj1" fmla="val 24456"/>
              <a:gd name="adj2" fmla="val 545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矢印: 上 105">
            <a:extLst>
              <a:ext uri="{FF2B5EF4-FFF2-40B4-BE49-F238E27FC236}">
                <a16:creationId xmlns:a16="http://schemas.microsoft.com/office/drawing/2014/main" id="{92644A82-F945-4564-B2DD-A89514A0107D}"/>
              </a:ext>
            </a:extLst>
          </p:cNvPr>
          <p:cNvSpPr/>
          <p:nvPr/>
        </p:nvSpPr>
        <p:spPr>
          <a:xfrm rot="19990000">
            <a:off x="25473523" y="6722168"/>
            <a:ext cx="703385" cy="4692664"/>
          </a:xfrm>
          <a:prstGeom prst="upArrow">
            <a:avLst>
              <a:gd name="adj1" fmla="val 24456"/>
              <a:gd name="adj2" fmla="val 545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14E121AE-1C4B-4278-9570-B3563CC54119}"/>
              </a:ext>
            </a:extLst>
          </p:cNvPr>
          <p:cNvSpPr/>
          <p:nvPr/>
        </p:nvSpPr>
        <p:spPr>
          <a:xfrm>
            <a:off x="22326072" y="8740048"/>
            <a:ext cx="4237210" cy="913028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広島カープ</a:t>
            </a:r>
          </a:p>
        </p:txBody>
      </p:sp>
      <p:pic>
        <p:nvPicPr>
          <p:cNvPr id="108" name="Picture 4" descr="サッカー">
            <a:extLst>
              <a:ext uri="{FF2B5EF4-FFF2-40B4-BE49-F238E27FC236}">
                <a16:creationId xmlns:a16="http://schemas.microsoft.com/office/drawing/2014/main" id="{FD540248-4052-4EC0-8261-7056D28FA8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02" b="15814"/>
          <a:stretch/>
        </p:blipFill>
        <p:spPr bwMode="auto">
          <a:xfrm rot="19677895" flipH="1">
            <a:off x="26392747" y="7798910"/>
            <a:ext cx="3937927" cy="400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矢印: 上 97">
            <a:extLst>
              <a:ext uri="{FF2B5EF4-FFF2-40B4-BE49-F238E27FC236}">
                <a16:creationId xmlns:a16="http://schemas.microsoft.com/office/drawing/2014/main" id="{37FBDD2C-2565-4559-A077-AC700D11666C}"/>
              </a:ext>
            </a:extLst>
          </p:cNvPr>
          <p:cNvSpPr/>
          <p:nvPr/>
        </p:nvSpPr>
        <p:spPr>
          <a:xfrm rot="21321471">
            <a:off x="6946736" y="6581050"/>
            <a:ext cx="703385" cy="3377741"/>
          </a:xfrm>
          <a:prstGeom prst="upArrow">
            <a:avLst>
              <a:gd name="adj1" fmla="val 24456"/>
              <a:gd name="adj2" fmla="val 545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四角形: 角を丸くする 98">
            <a:extLst>
              <a:ext uri="{FF2B5EF4-FFF2-40B4-BE49-F238E27FC236}">
                <a16:creationId xmlns:a16="http://schemas.microsoft.com/office/drawing/2014/main" id="{030FD52B-D774-4C75-AD4A-2C7218AF3F35}"/>
              </a:ext>
            </a:extLst>
          </p:cNvPr>
          <p:cNvSpPr/>
          <p:nvPr/>
        </p:nvSpPr>
        <p:spPr>
          <a:xfrm>
            <a:off x="6343897" y="7479232"/>
            <a:ext cx="3369660" cy="913028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ゴルフ大会</a:t>
            </a:r>
          </a:p>
        </p:txBody>
      </p:sp>
      <p:pic>
        <p:nvPicPr>
          <p:cNvPr id="100" name="Picture 4" descr="サッカー">
            <a:extLst>
              <a:ext uri="{FF2B5EF4-FFF2-40B4-BE49-F238E27FC236}">
                <a16:creationId xmlns:a16="http://schemas.microsoft.com/office/drawing/2014/main" id="{7E965EC4-DB4F-4172-9F3C-13FFA66D71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02" b="15814"/>
          <a:stretch/>
        </p:blipFill>
        <p:spPr bwMode="auto">
          <a:xfrm rot="19677895" flipH="1">
            <a:off x="6402823" y="8239639"/>
            <a:ext cx="2776486" cy="282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701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0069593-BBB9-4A41-A763-9BD98A72CB40}"/>
              </a:ext>
            </a:extLst>
          </p:cNvPr>
          <p:cNvCxnSpPr>
            <a:cxnSpLocks/>
          </p:cNvCxnSpPr>
          <p:nvPr/>
        </p:nvCxnSpPr>
        <p:spPr>
          <a:xfrm>
            <a:off x="-1452976" y="2050437"/>
            <a:ext cx="0" cy="481799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082C129F-F4B2-47B3-97E9-DDA28CCE7D6E}"/>
              </a:ext>
            </a:extLst>
          </p:cNvPr>
          <p:cNvSpPr/>
          <p:nvPr/>
        </p:nvSpPr>
        <p:spPr>
          <a:xfrm>
            <a:off x="-2540580" y="2540905"/>
            <a:ext cx="934323" cy="383952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60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心理変数</a:t>
            </a:r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0FE67797-1075-4838-88FF-71C5D98857F5}"/>
              </a:ext>
            </a:extLst>
          </p:cNvPr>
          <p:cNvSpPr/>
          <p:nvPr/>
        </p:nvSpPr>
        <p:spPr>
          <a:xfrm>
            <a:off x="-1359309" y="2424141"/>
            <a:ext cx="4542255" cy="1554078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映えに</a:t>
            </a:r>
            <a:endParaRPr kumimoji="1" lang="en-US" altLang="ja-JP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興味ナシ</a:t>
            </a:r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5080E550-008C-4EBB-89A2-E43DAA062C47}"/>
              </a:ext>
            </a:extLst>
          </p:cNvPr>
          <p:cNvSpPr/>
          <p:nvPr/>
        </p:nvSpPr>
        <p:spPr>
          <a:xfrm>
            <a:off x="-1359309" y="5313221"/>
            <a:ext cx="4542255" cy="57518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SNS</a:t>
            </a:r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映えしたい</a:t>
            </a: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EE1F9B4B-BD9F-4CF4-B7D5-636C6765C5A4}"/>
              </a:ext>
            </a:extLst>
          </p:cNvPr>
          <p:cNvGrpSpPr/>
          <p:nvPr/>
        </p:nvGrpSpPr>
        <p:grpSpPr>
          <a:xfrm>
            <a:off x="3336228" y="196252"/>
            <a:ext cx="12930751" cy="917680"/>
            <a:chOff x="180647" y="-558335"/>
            <a:chExt cx="11705246" cy="917680"/>
          </a:xfrm>
        </p:grpSpPr>
        <p:sp>
          <p:nvSpPr>
            <p:cNvPr id="2" name="四角形: 角を丸くする 1">
              <a:extLst>
                <a:ext uri="{FF2B5EF4-FFF2-40B4-BE49-F238E27FC236}">
                  <a16:creationId xmlns:a16="http://schemas.microsoft.com/office/drawing/2014/main" id="{45469056-40D0-4385-A4E6-E49E69AB9334}"/>
                </a:ext>
              </a:extLst>
            </p:cNvPr>
            <p:cNvSpPr/>
            <p:nvPr/>
          </p:nvSpPr>
          <p:spPr>
            <a:xfrm>
              <a:off x="3287569" y="-558335"/>
              <a:ext cx="5694501" cy="789994"/>
            </a:xfrm>
            <a:prstGeom prst="roundRect">
              <a:avLst>
                <a:gd name="adj" fmla="val 5906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54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人口変数</a:t>
              </a:r>
            </a:p>
          </p:txBody>
        </p: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7C175144-CF17-4636-BF2F-6E7E3252374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647" y="359345"/>
              <a:ext cx="11705246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89C6D9D-5F11-47D7-BAD9-AC04CF21FE77}"/>
              </a:ext>
            </a:extLst>
          </p:cNvPr>
          <p:cNvSpPr/>
          <p:nvPr/>
        </p:nvSpPr>
        <p:spPr>
          <a:xfrm>
            <a:off x="3695128" y="1254032"/>
            <a:ext cx="5600372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大学生</a:t>
            </a:r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D4387A0F-5E5D-4451-95DF-A481AC5884F5}"/>
              </a:ext>
            </a:extLst>
          </p:cNvPr>
          <p:cNvSpPr/>
          <p:nvPr/>
        </p:nvSpPr>
        <p:spPr>
          <a:xfrm>
            <a:off x="10173403" y="1254032"/>
            <a:ext cx="5600372" cy="78999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非大学生</a:t>
            </a:r>
          </a:p>
        </p:txBody>
      </p:sp>
      <p:pic>
        <p:nvPicPr>
          <p:cNvPr id="6" name="グラフィックス 5" descr="男性の集団">
            <a:extLst>
              <a:ext uri="{FF2B5EF4-FFF2-40B4-BE49-F238E27FC236}">
                <a16:creationId xmlns:a16="http://schemas.microsoft.com/office/drawing/2014/main" id="{C1973DA0-CFD5-4410-905D-2356590AAB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15914" y="2752047"/>
            <a:ext cx="1957222" cy="1372074"/>
          </a:xfrm>
          <a:prstGeom prst="rect">
            <a:avLst/>
          </a:prstGeom>
        </p:spPr>
      </p:pic>
      <p:pic>
        <p:nvPicPr>
          <p:cNvPr id="7" name="グラフィックス 6" descr="男性の集団">
            <a:extLst>
              <a:ext uri="{FF2B5EF4-FFF2-40B4-BE49-F238E27FC236}">
                <a16:creationId xmlns:a16="http://schemas.microsoft.com/office/drawing/2014/main" id="{259CD4E5-D0CB-4FF5-B48B-852E6E0D6F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30122" y="3229453"/>
            <a:ext cx="1957222" cy="1372074"/>
          </a:xfrm>
          <a:prstGeom prst="rect">
            <a:avLst/>
          </a:prstGeom>
        </p:spPr>
      </p:pic>
      <p:pic>
        <p:nvPicPr>
          <p:cNvPr id="10" name="グラフィックス 9" descr="男性の集団">
            <a:extLst>
              <a:ext uri="{FF2B5EF4-FFF2-40B4-BE49-F238E27FC236}">
                <a16:creationId xmlns:a16="http://schemas.microsoft.com/office/drawing/2014/main" id="{4EC6A8AC-4453-4D6C-BCF0-B4EF59B383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94363" y="4440263"/>
            <a:ext cx="1957222" cy="1372074"/>
          </a:xfrm>
          <a:prstGeom prst="rect">
            <a:avLst/>
          </a:prstGeom>
        </p:spPr>
      </p:pic>
      <p:pic>
        <p:nvPicPr>
          <p:cNvPr id="11" name="グラフィックス 10" descr="男性の集団">
            <a:extLst>
              <a:ext uri="{FF2B5EF4-FFF2-40B4-BE49-F238E27FC236}">
                <a16:creationId xmlns:a16="http://schemas.microsoft.com/office/drawing/2014/main" id="{F4A8CFD4-230B-4CCE-B459-B2CEF9B76D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67315" y="3129454"/>
            <a:ext cx="1957222" cy="1372074"/>
          </a:xfrm>
          <a:prstGeom prst="rect">
            <a:avLst/>
          </a:prstGeom>
        </p:spPr>
      </p:pic>
      <p:pic>
        <p:nvPicPr>
          <p:cNvPr id="12" name="グラフィックス 11" descr="男性の集団">
            <a:extLst>
              <a:ext uri="{FF2B5EF4-FFF2-40B4-BE49-F238E27FC236}">
                <a16:creationId xmlns:a16="http://schemas.microsoft.com/office/drawing/2014/main" id="{119836DC-00BF-408F-AADD-B68FC9080D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64514" y="4503851"/>
            <a:ext cx="1957222" cy="1372074"/>
          </a:xfrm>
          <a:prstGeom prst="rect">
            <a:avLst/>
          </a:prstGeom>
        </p:spPr>
      </p:pic>
      <p:pic>
        <p:nvPicPr>
          <p:cNvPr id="13" name="グラフィックス 12" descr="男性の集団">
            <a:extLst>
              <a:ext uri="{FF2B5EF4-FFF2-40B4-BE49-F238E27FC236}">
                <a16:creationId xmlns:a16="http://schemas.microsoft.com/office/drawing/2014/main" id="{F91F74C6-846C-440D-959E-3B7CE1791B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933412" y="3229452"/>
            <a:ext cx="1957222" cy="1372074"/>
          </a:xfrm>
          <a:prstGeom prst="rect">
            <a:avLst/>
          </a:prstGeom>
        </p:spPr>
      </p:pic>
      <p:pic>
        <p:nvPicPr>
          <p:cNvPr id="15" name="グラフィックス 14" descr="男性の集団">
            <a:extLst>
              <a:ext uri="{FF2B5EF4-FFF2-40B4-BE49-F238E27FC236}">
                <a16:creationId xmlns:a16="http://schemas.microsoft.com/office/drawing/2014/main" id="{25DF88C1-E4C1-48B8-992F-B527978DBA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166802" y="4424538"/>
            <a:ext cx="1957222" cy="1372074"/>
          </a:xfrm>
          <a:prstGeom prst="rect">
            <a:avLst/>
          </a:prstGeom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6DC55D9-84F5-46AA-B610-2FD2F3787F36}"/>
              </a:ext>
            </a:extLst>
          </p:cNvPr>
          <p:cNvSpPr/>
          <p:nvPr/>
        </p:nvSpPr>
        <p:spPr>
          <a:xfrm rot="16200000">
            <a:off x="7300655" y="4421870"/>
            <a:ext cx="4989850" cy="9575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FB0C25CD-444B-4F13-8B30-91D222838825}"/>
              </a:ext>
            </a:extLst>
          </p:cNvPr>
          <p:cNvSpPr/>
          <p:nvPr/>
        </p:nvSpPr>
        <p:spPr>
          <a:xfrm>
            <a:off x="3336228" y="2091666"/>
            <a:ext cx="6230575" cy="2219029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0A0EADB2-ABDF-427A-998D-F45DA35EA8FF}"/>
              </a:ext>
            </a:extLst>
          </p:cNvPr>
          <p:cNvSpPr/>
          <p:nvPr/>
        </p:nvSpPr>
        <p:spPr>
          <a:xfrm>
            <a:off x="10036403" y="2091666"/>
            <a:ext cx="6230575" cy="2219029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D237FA15-33AB-4B1E-B4D3-387B98A9FD05}"/>
              </a:ext>
            </a:extLst>
          </p:cNvPr>
          <p:cNvSpPr/>
          <p:nvPr/>
        </p:nvSpPr>
        <p:spPr>
          <a:xfrm>
            <a:off x="3336228" y="4605287"/>
            <a:ext cx="6230575" cy="2219029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5866845B-D5A6-432A-9648-02EBD88D6A23}"/>
              </a:ext>
            </a:extLst>
          </p:cNvPr>
          <p:cNvSpPr/>
          <p:nvPr/>
        </p:nvSpPr>
        <p:spPr>
          <a:xfrm>
            <a:off x="10036403" y="4605287"/>
            <a:ext cx="6230575" cy="2219029"/>
          </a:xfrm>
          <a:prstGeom prst="roundRect">
            <a:avLst>
              <a:gd name="adj" fmla="val 5906"/>
            </a:avLst>
          </a:prstGeom>
          <a:solidFill>
            <a:schemeClr val="bg1">
              <a:lumMod val="75000"/>
              <a:alpha val="32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F872ADF2-07B7-429B-8E24-870FFEC657EF}"/>
              </a:ext>
            </a:extLst>
          </p:cNvPr>
          <p:cNvSpPr/>
          <p:nvPr/>
        </p:nvSpPr>
        <p:spPr>
          <a:xfrm>
            <a:off x="3268227" y="4413318"/>
            <a:ext cx="13419569" cy="8174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矢印: 上 97">
            <a:extLst>
              <a:ext uri="{FF2B5EF4-FFF2-40B4-BE49-F238E27FC236}">
                <a16:creationId xmlns:a16="http://schemas.microsoft.com/office/drawing/2014/main" id="{37FBDD2C-2565-4559-A077-AC700D11666C}"/>
              </a:ext>
            </a:extLst>
          </p:cNvPr>
          <p:cNvSpPr/>
          <p:nvPr/>
        </p:nvSpPr>
        <p:spPr>
          <a:xfrm rot="18566254">
            <a:off x="8647518" y="5545115"/>
            <a:ext cx="703385" cy="4458759"/>
          </a:xfrm>
          <a:prstGeom prst="upArrow">
            <a:avLst>
              <a:gd name="adj1" fmla="val 24456"/>
              <a:gd name="adj2" fmla="val 545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四角形: 角を丸くする 98">
            <a:extLst>
              <a:ext uri="{FF2B5EF4-FFF2-40B4-BE49-F238E27FC236}">
                <a16:creationId xmlns:a16="http://schemas.microsoft.com/office/drawing/2014/main" id="{030FD52B-D774-4C75-AD4A-2C7218AF3F35}"/>
              </a:ext>
            </a:extLst>
          </p:cNvPr>
          <p:cNvSpPr/>
          <p:nvPr/>
        </p:nvSpPr>
        <p:spPr>
          <a:xfrm>
            <a:off x="6410809" y="7646884"/>
            <a:ext cx="3977520" cy="913028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学生スポーツ</a:t>
            </a:r>
          </a:p>
        </p:txBody>
      </p:sp>
      <p:pic>
        <p:nvPicPr>
          <p:cNvPr id="100" name="Picture 4" descr="サッカー">
            <a:extLst>
              <a:ext uri="{FF2B5EF4-FFF2-40B4-BE49-F238E27FC236}">
                <a16:creationId xmlns:a16="http://schemas.microsoft.com/office/drawing/2014/main" id="{7E965EC4-DB4F-4172-9F3C-13FFA66D71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02" b="15814"/>
          <a:stretch/>
        </p:blipFill>
        <p:spPr bwMode="auto">
          <a:xfrm rot="19677895" flipH="1">
            <a:off x="10196940" y="6405514"/>
            <a:ext cx="2776486" cy="282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142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E37BCC71-8A87-4411-9573-515D22FC6D4C}"/>
              </a:ext>
            </a:extLst>
          </p:cNvPr>
          <p:cNvCxnSpPr/>
          <p:nvPr/>
        </p:nvCxnSpPr>
        <p:spPr>
          <a:xfrm>
            <a:off x="2118360" y="8343899"/>
            <a:ext cx="1391412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4B0F359-AD01-4E26-AC93-9643DBD9C1DA}"/>
              </a:ext>
            </a:extLst>
          </p:cNvPr>
          <p:cNvSpPr/>
          <p:nvPr/>
        </p:nvSpPr>
        <p:spPr>
          <a:xfrm>
            <a:off x="3169920" y="2766062"/>
            <a:ext cx="4358640" cy="557783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2" name="正方形/長方形 191">
            <a:extLst>
              <a:ext uri="{FF2B5EF4-FFF2-40B4-BE49-F238E27FC236}">
                <a16:creationId xmlns:a16="http://schemas.microsoft.com/office/drawing/2014/main" id="{45E338C7-F28F-4D16-AC4B-5DFEF629B512}"/>
              </a:ext>
            </a:extLst>
          </p:cNvPr>
          <p:cNvSpPr/>
          <p:nvPr/>
        </p:nvSpPr>
        <p:spPr>
          <a:xfrm>
            <a:off x="10469880" y="5882639"/>
            <a:ext cx="4358640" cy="246125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24">
            <a:extLst>
              <a:ext uri="{FF2B5EF4-FFF2-40B4-BE49-F238E27FC236}">
                <a16:creationId xmlns:a16="http://schemas.microsoft.com/office/drawing/2014/main" id="{59242513-D739-46C4-A45E-405063DF9FAB}"/>
              </a:ext>
            </a:extLst>
          </p:cNvPr>
          <p:cNvSpPr txBox="1"/>
          <p:nvPr/>
        </p:nvSpPr>
        <p:spPr>
          <a:xfrm>
            <a:off x="2777174" y="8428389"/>
            <a:ext cx="5101906" cy="970298"/>
          </a:xfrm>
          <a:prstGeom prst="rect">
            <a:avLst/>
          </a:prstGeom>
          <a:noFill/>
          <a:ln>
            <a:noFill/>
          </a:ln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en-US" altLang="ja-JP" sz="4800" spc="600" dirty="0">
                <a:latin typeface="Meiryo UI"/>
                <a:ea typeface="Meiryo UI"/>
              </a:rPr>
              <a:t>LED</a:t>
            </a:r>
            <a:r>
              <a:rPr lang="ja-JP" altLang="en-US" sz="4800" spc="600" dirty="0">
                <a:latin typeface="Meiryo UI"/>
                <a:ea typeface="Meiryo UI"/>
              </a:rPr>
              <a:t>変換</a:t>
            </a:r>
            <a:r>
              <a:rPr lang="ja-JP" altLang="en-US" sz="7200" b="1" spc="600" dirty="0">
                <a:latin typeface="Meiryo UI"/>
                <a:ea typeface="Meiryo UI"/>
              </a:rPr>
              <a:t>前</a:t>
            </a:r>
            <a:endParaRPr lang="ja-JP" altLang="en-US" sz="4800" b="1" spc="600" dirty="0">
              <a:latin typeface="Meiryo UI"/>
              <a:ea typeface="Meiryo UI"/>
            </a:endParaRPr>
          </a:p>
        </p:txBody>
      </p:sp>
      <p:sp>
        <p:nvSpPr>
          <p:cNvPr id="220" name="TextBox 24">
            <a:extLst>
              <a:ext uri="{FF2B5EF4-FFF2-40B4-BE49-F238E27FC236}">
                <a16:creationId xmlns:a16="http://schemas.microsoft.com/office/drawing/2014/main" id="{A0AF87DF-F083-458C-9621-A9AFA3CFDCD8}"/>
              </a:ext>
            </a:extLst>
          </p:cNvPr>
          <p:cNvSpPr txBox="1"/>
          <p:nvPr/>
        </p:nvSpPr>
        <p:spPr>
          <a:xfrm>
            <a:off x="10098247" y="8428389"/>
            <a:ext cx="5101906" cy="970298"/>
          </a:xfrm>
          <a:prstGeom prst="rect">
            <a:avLst/>
          </a:prstGeom>
          <a:noFill/>
          <a:ln>
            <a:noFill/>
          </a:ln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en-US" altLang="ja-JP" sz="4800" spc="600" dirty="0">
                <a:latin typeface="Meiryo UI"/>
                <a:ea typeface="Meiryo UI"/>
              </a:rPr>
              <a:t>LED</a:t>
            </a:r>
            <a:r>
              <a:rPr lang="ja-JP" altLang="en-US" sz="4800" spc="600" dirty="0">
                <a:latin typeface="Meiryo UI"/>
                <a:ea typeface="Meiryo UI"/>
              </a:rPr>
              <a:t>変換</a:t>
            </a:r>
            <a:r>
              <a:rPr lang="ja-JP" altLang="en-US" sz="7200" b="1" spc="600" dirty="0">
                <a:latin typeface="Meiryo UI"/>
                <a:ea typeface="Meiryo UI"/>
              </a:rPr>
              <a:t>後</a:t>
            </a:r>
            <a:endParaRPr lang="ja-JP" altLang="en-US" sz="4800" b="1" spc="600" dirty="0">
              <a:latin typeface="Meiryo UI"/>
              <a:ea typeface="Meiryo UI"/>
            </a:endParaRPr>
          </a:p>
        </p:txBody>
      </p:sp>
      <p:sp>
        <p:nvSpPr>
          <p:cNvPr id="221" name="TextBox 24">
            <a:extLst>
              <a:ext uri="{FF2B5EF4-FFF2-40B4-BE49-F238E27FC236}">
                <a16:creationId xmlns:a16="http://schemas.microsoft.com/office/drawing/2014/main" id="{397B329F-C70C-4EFA-810E-1E3C0248A7F6}"/>
              </a:ext>
            </a:extLst>
          </p:cNvPr>
          <p:cNvSpPr txBox="1"/>
          <p:nvPr/>
        </p:nvSpPr>
        <p:spPr>
          <a:xfrm>
            <a:off x="2777174" y="5142706"/>
            <a:ext cx="5101906" cy="970298"/>
          </a:xfrm>
          <a:prstGeom prst="rect">
            <a:avLst/>
          </a:prstGeom>
          <a:noFill/>
          <a:ln>
            <a:noFill/>
          </a:ln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en-US" altLang="ja-JP" sz="4800" b="1" dirty="0">
                <a:solidFill>
                  <a:schemeClr val="bg1"/>
                </a:solidFill>
                <a:latin typeface="Meiryo UI"/>
                <a:ea typeface="Meiryo UI"/>
              </a:rPr>
              <a:t>1380.631kW</a:t>
            </a:r>
            <a:endParaRPr lang="ja-JP" altLang="en-US" sz="4800" b="1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223" name="TextBox 24">
            <a:extLst>
              <a:ext uri="{FF2B5EF4-FFF2-40B4-BE49-F238E27FC236}">
                <a16:creationId xmlns:a16="http://schemas.microsoft.com/office/drawing/2014/main" id="{2308A842-F71D-4A29-9CED-4554129FE565}"/>
              </a:ext>
            </a:extLst>
          </p:cNvPr>
          <p:cNvSpPr txBox="1"/>
          <p:nvPr/>
        </p:nvSpPr>
        <p:spPr>
          <a:xfrm>
            <a:off x="10098247" y="6676040"/>
            <a:ext cx="5101906" cy="970298"/>
          </a:xfrm>
          <a:prstGeom prst="rect">
            <a:avLst/>
          </a:prstGeom>
          <a:noFill/>
          <a:ln>
            <a:noFill/>
          </a:ln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en-US" altLang="ja-JP" sz="4800" b="1" dirty="0">
                <a:solidFill>
                  <a:schemeClr val="bg1"/>
                </a:solidFill>
                <a:latin typeface="Meiryo UI"/>
                <a:ea typeface="Meiryo UI"/>
              </a:rPr>
              <a:t>579.886kW</a:t>
            </a:r>
            <a:endParaRPr lang="ja-JP" altLang="en-US" sz="4800" b="1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cxnSp>
        <p:nvCxnSpPr>
          <p:cNvPr id="224" name="直線コネクタ 223">
            <a:extLst>
              <a:ext uri="{FF2B5EF4-FFF2-40B4-BE49-F238E27FC236}">
                <a16:creationId xmlns:a16="http://schemas.microsoft.com/office/drawing/2014/main" id="{891FE709-F7DE-47C3-AEE0-D4E326479BF6}"/>
              </a:ext>
            </a:extLst>
          </p:cNvPr>
          <p:cNvCxnSpPr>
            <a:cxnSpLocks/>
          </p:cNvCxnSpPr>
          <p:nvPr/>
        </p:nvCxnSpPr>
        <p:spPr>
          <a:xfrm>
            <a:off x="10469880" y="2766062"/>
            <a:ext cx="448056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EB6D5FA0-C312-4368-A0CA-01B7930C7DB5}"/>
              </a:ext>
            </a:extLst>
          </p:cNvPr>
          <p:cNvCxnSpPr/>
          <p:nvPr/>
        </p:nvCxnSpPr>
        <p:spPr>
          <a:xfrm>
            <a:off x="12649200" y="2766062"/>
            <a:ext cx="0" cy="2994658"/>
          </a:xfrm>
          <a:prstGeom prst="straightConnector1">
            <a:avLst/>
          </a:prstGeom>
          <a:ln w="234950"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TextBox 24">
            <a:extLst>
              <a:ext uri="{FF2B5EF4-FFF2-40B4-BE49-F238E27FC236}">
                <a16:creationId xmlns:a16="http://schemas.microsoft.com/office/drawing/2014/main" id="{925E3AE8-97CD-41BD-B4CE-00D713F27914}"/>
              </a:ext>
            </a:extLst>
          </p:cNvPr>
          <p:cNvSpPr txBox="1"/>
          <p:nvPr/>
        </p:nvSpPr>
        <p:spPr>
          <a:xfrm>
            <a:off x="9128760" y="3666264"/>
            <a:ext cx="7040880" cy="1139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en-US" altLang="ja-JP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eiryo UI"/>
                <a:ea typeface="Meiryo UI"/>
              </a:rPr>
              <a:t>800.745kW</a:t>
            </a:r>
            <a:r>
              <a:rPr lang="ja-JP" alt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eiryo UI"/>
                <a:ea typeface="Meiryo UI"/>
              </a:rPr>
              <a:t>削減</a:t>
            </a:r>
          </a:p>
        </p:txBody>
      </p:sp>
    </p:spTree>
    <p:extLst>
      <p:ext uri="{BB962C8B-B14F-4D97-AF65-F5344CB8AC3E}">
        <p14:creationId xmlns:p14="http://schemas.microsoft.com/office/powerpoint/2010/main" val="3381373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テキスト ボックス 255">
            <a:extLst>
              <a:ext uri="{FF2B5EF4-FFF2-40B4-BE49-F238E27FC236}">
                <a16:creationId xmlns:a16="http://schemas.microsoft.com/office/drawing/2014/main" id="{01C0908A-0F31-4451-A349-6A15F3C9FAD6}"/>
              </a:ext>
            </a:extLst>
          </p:cNvPr>
          <p:cNvSpPr txBox="1"/>
          <p:nvPr/>
        </p:nvSpPr>
        <p:spPr>
          <a:xfrm>
            <a:off x="6765316" y="11496159"/>
            <a:ext cx="524837" cy="3808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endParaRPr lang="en-US" altLang="ja-JP" sz="3200" b="1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BCDDB79B-A2F3-4AF3-8F0D-F95DE59B89A6}"/>
              </a:ext>
            </a:extLst>
          </p:cNvPr>
          <p:cNvSpPr/>
          <p:nvPr/>
        </p:nvSpPr>
        <p:spPr>
          <a:xfrm>
            <a:off x="1242469" y="1364749"/>
            <a:ext cx="3777957" cy="377795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>
              <a:defRPr/>
            </a:pPr>
            <a:endParaRPr kumimoji="0" lang="ja-JP" altLang="en-US" sz="3600" kern="0" dirty="0">
              <a:solidFill>
                <a:schemeClr val="accent1">
                  <a:lumMod val="7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96" name="楕円 95">
            <a:extLst>
              <a:ext uri="{FF2B5EF4-FFF2-40B4-BE49-F238E27FC236}">
                <a16:creationId xmlns:a16="http://schemas.microsoft.com/office/drawing/2014/main" id="{FDC24607-0220-4FBC-A960-B4E2B0A37883}"/>
              </a:ext>
            </a:extLst>
          </p:cNvPr>
          <p:cNvSpPr/>
          <p:nvPr/>
        </p:nvSpPr>
        <p:spPr>
          <a:xfrm>
            <a:off x="7407295" y="1364749"/>
            <a:ext cx="3777957" cy="377795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>
              <a:defRPr/>
            </a:pPr>
            <a:endParaRPr kumimoji="0" lang="ja-JP" altLang="en-US" sz="3600" kern="0" dirty="0">
              <a:solidFill>
                <a:schemeClr val="accent1">
                  <a:lumMod val="7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97" name="楕円 96">
            <a:extLst>
              <a:ext uri="{FF2B5EF4-FFF2-40B4-BE49-F238E27FC236}">
                <a16:creationId xmlns:a16="http://schemas.microsoft.com/office/drawing/2014/main" id="{2B6D7CC8-AA11-45C1-9927-0861DA0318B2}"/>
              </a:ext>
            </a:extLst>
          </p:cNvPr>
          <p:cNvSpPr/>
          <p:nvPr/>
        </p:nvSpPr>
        <p:spPr>
          <a:xfrm>
            <a:off x="13572121" y="1364749"/>
            <a:ext cx="3777957" cy="377795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>
              <a:defRPr/>
            </a:pPr>
            <a:endParaRPr kumimoji="0" lang="ja-JP" altLang="en-US" sz="3600" kern="0" dirty="0">
              <a:solidFill>
                <a:schemeClr val="accent1">
                  <a:lumMod val="7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3" name="Freeform 644">
            <a:extLst>
              <a:ext uri="{FF2B5EF4-FFF2-40B4-BE49-F238E27FC236}">
                <a16:creationId xmlns:a16="http://schemas.microsoft.com/office/drawing/2014/main" id="{E3CBE90F-2599-45E3-A7ED-FD0E367DB178}"/>
              </a:ext>
            </a:extLst>
          </p:cNvPr>
          <p:cNvSpPr>
            <a:spLocks/>
          </p:cNvSpPr>
          <p:nvPr/>
        </p:nvSpPr>
        <p:spPr bwMode="auto">
          <a:xfrm>
            <a:off x="5692724" y="2758591"/>
            <a:ext cx="1042272" cy="990272"/>
          </a:xfrm>
          <a:custGeom>
            <a:avLst/>
            <a:gdLst/>
            <a:ahLst/>
            <a:cxnLst>
              <a:cxn ang="0">
                <a:pos x="102" y="136"/>
              </a:cxn>
              <a:cxn ang="0">
                <a:pos x="163" y="73"/>
              </a:cxn>
              <a:cxn ang="0">
                <a:pos x="99" y="9"/>
              </a:cxn>
              <a:cxn ang="0">
                <a:pos x="77" y="27"/>
              </a:cxn>
              <a:cxn ang="0">
                <a:pos x="103" y="57"/>
              </a:cxn>
              <a:cxn ang="0">
                <a:pos x="25" y="57"/>
              </a:cxn>
              <a:cxn ang="0">
                <a:pos x="22" y="89"/>
              </a:cxn>
              <a:cxn ang="0">
                <a:pos x="102" y="89"/>
              </a:cxn>
              <a:cxn ang="0">
                <a:pos x="79" y="113"/>
              </a:cxn>
              <a:cxn ang="0">
                <a:pos x="102" y="136"/>
              </a:cxn>
            </a:cxnLst>
            <a:rect l="0" t="0" r="r" b="b"/>
            <a:pathLst>
              <a:path w="163" h="143">
                <a:moveTo>
                  <a:pt x="102" y="136"/>
                </a:moveTo>
                <a:cubicBezTo>
                  <a:pt x="163" y="73"/>
                  <a:pt x="163" y="73"/>
                  <a:pt x="163" y="73"/>
                </a:cubicBezTo>
                <a:cubicBezTo>
                  <a:pt x="99" y="9"/>
                  <a:pt x="99" y="9"/>
                  <a:pt x="99" y="9"/>
                </a:cubicBezTo>
                <a:cubicBezTo>
                  <a:pt x="99" y="9"/>
                  <a:pt x="77" y="0"/>
                  <a:pt x="77" y="27"/>
                </a:cubicBezTo>
                <a:cubicBezTo>
                  <a:pt x="103" y="57"/>
                  <a:pt x="103" y="57"/>
                  <a:pt x="103" y="57"/>
                </a:cubicBezTo>
                <a:cubicBezTo>
                  <a:pt x="25" y="57"/>
                  <a:pt x="25" y="57"/>
                  <a:pt x="25" y="57"/>
                </a:cubicBezTo>
                <a:cubicBezTo>
                  <a:pt x="25" y="57"/>
                  <a:pt x="0" y="72"/>
                  <a:pt x="22" y="89"/>
                </a:cubicBezTo>
                <a:cubicBezTo>
                  <a:pt x="102" y="89"/>
                  <a:pt x="102" y="89"/>
                  <a:pt x="102" y="89"/>
                </a:cubicBezTo>
                <a:cubicBezTo>
                  <a:pt x="79" y="113"/>
                  <a:pt x="79" y="113"/>
                  <a:pt x="79" y="113"/>
                </a:cubicBezTo>
                <a:cubicBezTo>
                  <a:pt x="79" y="113"/>
                  <a:pt x="72" y="143"/>
                  <a:pt x="102" y="136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 dirty="0"/>
          </a:p>
        </p:txBody>
      </p:sp>
      <p:sp>
        <p:nvSpPr>
          <p:cNvPr id="102" name="Freeform 644">
            <a:extLst>
              <a:ext uri="{FF2B5EF4-FFF2-40B4-BE49-F238E27FC236}">
                <a16:creationId xmlns:a16="http://schemas.microsoft.com/office/drawing/2014/main" id="{8C394842-60C4-4936-9885-4FD2D70EA59C}"/>
              </a:ext>
            </a:extLst>
          </p:cNvPr>
          <p:cNvSpPr>
            <a:spLocks/>
          </p:cNvSpPr>
          <p:nvPr/>
        </p:nvSpPr>
        <p:spPr bwMode="auto">
          <a:xfrm>
            <a:off x="11857551" y="2758591"/>
            <a:ext cx="1042272" cy="990272"/>
          </a:xfrm>
          <a:custGeom>
            <a:avLst/>
            <a:gdLst/>
            <a:ahLst/>
            <a:cxnLst>
              <a:cxn ang="0">
                <a:pos x="102" y="136"/>
              </a:cxn>
              <a:cxn ang="0">
                <a:pos x="163" y="73"/>
              </a:cxn>
              <a:cxn ang="0">
                <a:pos x="99" y="9"/>
              </a:cxn>
              <a:cxn ang="0">
                <a:pos x="77" y="27"/>
              </a:cxn>
              <a:cxn ang="0">
                <a:pos x="103" y="57"/>
              </a:cxn>
              <a:cxn ang="0">
                <a:pos x="25" y="57"/>
              </a:cxn>
              <a:cxn ang="0">
                <a:pos x="22" y="89"/>
              </a:cxn>
              <a:cxn ang="0">
                <a:pos x="102" y="89"/>
              </a:cxn>
              <a:cxn ang="0">
                <a:pos x="79" y="113"/>
              </a:cxn>
              <a:cxn ang="0">
                <a:pos x="102" y="136"/>
              </a:cxn>
            </a:cxnLst>
            <a:rect l="0" t="0" r="r" b="b"/>
            <a:pathLst>
              <a:path w="163" h="143">
                <a:moveTo>
                  <a:pt x="102" y="136"/>
                </a:moveTo>
                <a:cubicBezTo>
                  <a:pt x="163" y="73"/>
                  <a:pt x="163" y="73"/>
                  <a:pt x="163" y="73"/>
                </a:cubicBezTo>
                <a:cubicBezTo>
                  <a:pt x="99" y="9"/>
                  <a:pt x="99" y="9"/>
                  <a:pt x="99" y="9"/>
                </a:cubicBezTo>
                <a:cubicBezTo>
                  <a:pt x="99" y="9"/>
                  <a:pt x="77" y="0"/>
                  <a:pt x="77" y="27"/>
                </a:cubicBezTo>
                <a:cubicBezTo>
                  <a:pt x="103" y="57"/>
                  <a:pt x="103" y="57"/>
                  <a:pt x="103" y="57"/>
                </a:cubicBezTo>
                <a:cubicBezTo>
                  <a:pt x="25" y="57"/>
                  <a:pt x="25" y="57"/>
                  <a:pt x="25" y="57"/>
                </a:cubicBezTo>
                <a:cubicBezTo>
                  <a:pt x="25" y="57"/>
                  <a:pt x="0" y="72"/>
                  <a:pt x="22" y="89"/>
                </a:cubicBezTo>
                <a:cubicBezTo>
                  <a:pt x="102" y="89"/>
                  <a:pt x="102" y="89"/>
                  <a:pt x="102" y="89"/>
                </a:cubicBezTo>
                <a:cubicBezTo>
                  <a:pt x="79" y="113"/>
                  <a:pt x="79" y="113"/>
                  <a:pt x="79" y="113"/>
                </a:cubicBezTo>
                <a:cubicBezTo>
                  <a:pt x="79" y="113"/>
                  <a:pt x="72" y="143"/>
                  <a:pt x="102" y="136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 dirty="0"/>
          </a:p>
        </p:txBody>
      </p:sp>
      <p:sp>
        <p:nvSpPr>
          <p:cNvPr id="4" name="TextBox 24">
            <a:extLst>
              <a:ext uri="{FF2B5EF4-FFF2-40B4-BE49-F238E27FC236}">
                <a16:creationId xmlns:a16="http://schemas.microsoft.com/office/drawing/2014/main" id="{D4046F1E-3F6B-4B58-B2ED-E3011E5EC62E}"/>
              </a:ext>
            </a:extLst>
          </p:cNvPr>
          <p:cNvSpPr txBox="1"/>
          <p:nvPr/>
        </p:nvSpPr>
        <p:spPr>
          <a:xfrm>
            <a:off x="1683520" y="1788293"/>
            <a:ext cx="2895854" cy="970298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ja-JP" altLang="en-US" sz="44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Meiryo UI"/>
                <a:ea typeface="Meiryo UI"/>
              </a:rPr>
              <a:t>インプット</a:t>
            </a:r>
          </a:p>
        </p:txBody>
      </p:sp>
      <p:sp>
        <p:nvSpPr>
          <p:cNvPr id="105" name="TextBox 24">
            <a:extLst>
              <a:ext uri="{FF2B5EF4-FFF2-40B4-BE49-F238E27FC236}">
                <a16:creationId xmlns:a16="http://schemas.microsoft.com/office/drawing/2014/main" id="{F198D686-24DC-444E-8998-9C74B2DECE4A}"/>
              </a:ext>
            </a:extLst>
          </p:cNvPr>
          <p:cNvSpPr txBox="1"/>
          <p:nvPr/>
        </p:nvSpPr>
        <p:spPr>
          <a:xfrm>
            <a:off x="7802689" y="1788293"/>
            <a:ext cx="2895854" cy="970298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ja-JP" altLang="en-US" sz="44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Meiryo UI"/>
                <a:ea typeface="Meiryo UI"/>
              </a:rPr>
              <a:t>アウトプット</a:t>
            </a:r>
          </a:p>
        </p:txBody>
      </p:sp>
      <p:sp>
        <p:nvSpPr>
          <p:cNvPr id="106" name="TextBox 24">
            <a:extLst>
              <a:ext uri="{FF2B5EF4-FFF2-40B4-BE49-F238E27FC236}">
                <a16:creationId xmlns:a16="http://schemas.microsoft.com/office/drawing/2014/main" id="{FF709653-B5BC-41BD-890F-7BADE8999C38}"/>
              </a:ext>
            </a:extLst>
          </p:cNvPr>
          <p:cNvSpPr txBox="1"/>
          <p:nvPr/>
        </p:nvSpPr>
        <p:spPr>
          <a:xfrm>
            <a:off x="14013172" y="1788293"/>
            <a:ext cx="2895854" cy="970298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ja-JP" altLang="en-US" sz="44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Meiryo UI"/>
                <a:ea typeface="Meiryo UI"/>
              </a:rPr>
              <a:t>アウトカム</a:t>
            </a:r>
          </a:p>
        </p:txBody>
      </p:sp>
      <p:sp>
        <p:nvSpPr>
          <p:cNvPr id="109" name="TextBox 24">
            <a:extLst>
              <a:ext uri="{FF2B5EF4-FFF2-40B4-BE49-F238E27FC236}">
                <a16:creationId xmlns:a16="http://schemas.microsoft.com/office/drawing/2014/main" id="{1D1D4299-6AE7-4346-BCDE-B9AC1478B996}"/>
              </a:ext>
            </a:extLst>
          </p:cNvPr>
          <p:cNvSpPr txBox="1"/>
          <p:nvPr/>
        </p:nvSpPr>
        <p:spPr>
          <a:xfrm>
            <a:off x="1242468" y="3139903"/>
            <a:ext cx="3777958" cy="970298"/>
          </a:xfrm>
          <a:prstGeom prst="rect">
            <a:avLst/>
          </a:prstGeom>
          <a:noFill/>
        </p:spPr>
        <p:txBody>
          <a:bodyPr wrap="square" lIns="54610" tIns="54610" rIns="54610" bIns="54610" rtlCol="0" anchor="t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ja-JP" altLang="en-US" sz="2800" dirty="0">
                <a:solidFill>
                  <a:schemeClr val="tx2"/>
                </a:solidFill>
                <a:latin typeface="Meiryo UI"/>
                <a:ea typeface="Meiryo UI"/>
              </a:rPr>
              <a:t>資金、人員・時間等、</a:t>
            </a:r>
          </a:p>
          <a:p>
            <a:pPr algn="ctr" defTabSz="457200">
              <a:spcAft>
                <a:spcPts val="600"/>
              </a:spcAft>
            </a:pPr>
            <a:r>
              <a:rPr lang="ja-JP" altLang="en-US" sz="2800" b="1" dirty="0">
                <a:solidFill>
                  <a:schemeClr val="tx2"/>
                </a:solidFill>
                <a:latin typeface="Meiryo UI"/>
                <a:ea typeface="Meiryo UI"/>
              </a:rPr>
              <a:t>活動</a:t>
            </a:r>
            <a:r>
              <a:rPr lang="ja-JP" altLang="en-US" sz="2800" dirty="0">
                <a:solidFill>
                  <a:schemeClr val="tx2"/>
                </a:solidFill>
                <a:latin typeface="Meiryo UI"/>
                <a:ea typeface="Meiryo UI"/>
              </a:rPr>
              <a:t>に必要な資源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3A2E7E9E-B161-4AD5-A843-5A5C26D3A30C}"/>
              </a:ext>
            </a:extLst>
          </p:cNvPr>
          <p:cNvSpPr/>
          <p:nvPr/>
        </p:nvSpPr>
        <p:spPr>
          <a:xfrm>
            <a:off x="1781447" y="2781301"/>
            <a:ext cx="2700000" cy="3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endParaRPr lang="ja-JP" altLang="en-US" sz="4400" b="1" spc="50" dirty="0">
              <a:ln w="0"/>
              <a:solidFill>
                <a:schemeClr val="accent5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四角形: 角を丸くする 112">
            <a:extLst>
              <a:ext uri="{FF2B5EF4-FFF2-40B4-BE49-F238E27FC236}">
                <a16:creationId xmlns:a16="http://schemas.microsoft.com/office/drawing/2014/main" id="{4E7FF7EB-E888-4C97-989F-25137C8A3FE3}"/>
              </a:ext>
            </a:extLst>
          </p:cNvPr>
          <p:cNvSpPr/>
          <p:nvPr/>
        </p:nvSpPr>
        <p:spPr>
          <a:xfrm>
            <a:off x="7900616" y="2781301"/>
            <a:ext cx="2700000" cy="3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endParaRPr lang="ja-JP" altLang="en-US" sz="4400" b="1" spc="50" dirty="0">
              <a:ln w="0"/>
              <a:solidFill>
                <a:schemeClr val="accent5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4" name="四角形: 角を丸くする 113">
            <a:extLst>
              <a:ext uri="{FF2B5EF4-FFF2-40B4-BE49-F238E27FC236}">
                <a16:creationId xmlns:a16="http://schemas.microsoft.com/office/drawing/2014/main" id="{3BC222D4-6D25-4EE4-9282-B2C8934EDF48}"/>
              </a:ext>
            </a:extLst>
          </p:cNvPr>
          <p:cNvSpPr/>
          <p:nvPr/>
        </p:nvSpPr>
        <p:spPr>
          <a:xfrm>
            <a:off x="14111099" y="2781301"/>
            <a:ext cx="2700000" cy="3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endParaRPr lang="ja-JP" altLang="en-US" sz="4400" b="1" spc="50" dirty="0">
              <a:ln w="0"/>
              <a:solidFill>
                <a:schemeClr val="accent5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5" name="TextBox 24">
            <a:extLst>
              <a:ext uri="{FF2B5EF4-FFF2-40B4-BE49-F238E27FC236}">
                <a16:creationId xmlns:a16="http://schemas.microsoft.com/office/drawing/2014/main" id="{E8B9A646-CF04-4E54-A885-2CAC254E616B}"/>
              </a:ext>
            </a:extLst>
          </p:cNvPr>
          <p:cNvSpPr txBox="1"/>
          <p:nvPr/>
        </p:nvSpPr>
        <p:spPr>
          <a:xfrm>
            <a:off x="7361637" y="3139903"/>
            <a:ext cx="3777958" cy="970298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ja-JP" altLang="en-US" sz="2800" b="1" dirty="0">
                <a:solidFill>
                  <a:schemeClr val="tx2"/>
                </a:solidFill>
                <a:latin typeface="Meiryo UI"/>
                <a:ea typeface="Meiryo UI"/>
              </a:rPr>
              <a:t>活動の成果</a:t>
            </a:r>
          </a:p>
        </p:txBody>
      </p:sp>
      <p:sp>
        <p:nvSpPr>
          <p:cNvPr id="116" name="TextBox 24">
            <a:extLst>
              <a:ext uri="{FF2B5EF4-FFF2-40B4-BE49-F238E27FC236}">
                <a16:creationId xmlns:a16="http://schemas.microsoft.com/office/drawing/2014/main" id="{69A5BA77-E8B2-42EC-BB0E-E4F1923FBC86}"/>
              </a:ext>
            </a:extLst>
          </p:cNvPr>
          <p:cNvSpPr txBox="1"/>
          <p:nvPr/>
        </p:nvSpPr>
        <p:spPr>
          <a:xfrm>
            <a:off x="13572121" y="3139903"/>
            <a:ext cx="3777958" cy="970298"/>
          </a:xfrm>
          <a:prstGeom prst="rect">
            <a:avLst/>
          </a:prstGeom>
          <a:noFill/>
        </p:spPr>
        <p:txBody>
          <a:bodyPr wrap="square" lIns="54610" tIns="54610" rIns="54610" bIns="54610" rtlCol="0" anchor="t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ja-JP" altLang="en-US" sz="2800" dirty="0">
                <a:solidFill>
                  <a:schemeClr val="tx2"/>
                </a:solidFill>
                <a:latin typeface="Meiryo UI"/>
                <a:ea typeface="Meiryo UI"/>
              </a:rPr>
              <a:t>活動の成果によって</a:t>
            </a:r>
          </a:p>
          <a:p>
            <a:pPr algn="ctr" defTabSz="457200">
              <a:spcAft>
                <a:spcPts val="600"/>
              </a:spcAft>
            </a:pPr>
            <a:r>
              <a:rPr lang="ja-JP" altLang="en-US" sz="2800" dirty="0">
                <a:solidFill>
                  <a:schemeClr val="tx2"/>
                </a:solidFill>
                <a:latin typeface="Meiryo UI"/>
                <a:ea typeface="Meiryo UI"/>
              </a:rPr>
              <a:t>生じた</a:t>
            </a:r>
            <a:r>
              <a:rPr lang="ja-JP" altLang="en-US" sz="2800" b="1" dirty="0">
                <a:solidFill>
                  <a:schemeClr val="tx2"/>
                </a:solidFill>
                <a:latin typeface="Meiryo UI"/>
                <a:ea typeface="Meiryo UI"/>
              </a:rPr>
              <a:t>社会的、環境的</a:t>
            </a:r>
            <a:endParaRPr lang="en-US" altLang="ja-JP" sz="2800" b="1" dirty="0">
              <a:solidFill>
                <a:schemeClr val="tx2"/>
              </a:solidFill>
              <a:latin typeface="Meiryo UI"/>
              <a:ea typeface="Meiryo UI"/>
            </a:endParaRPr>
          </a:p>
          <a:p>
            <a:pPr algn="ctr" defTabSz="457200">
              <a:spcAft>
                <a:spcPts val="600"/>
              </a:spcAft>
            </a:pPr>
            <a:r>
              <a:rPr lang="ja-JP" altLang="en-US" sz="2800" b="1" dirty="0">
                <a:solidFill>
                  <a:schemeClr val="tx2"/>
                </a:solidFill>
                <a:latin typeface="Meiryo UI"/>
                <a:ea typeface="Meiryo UI"/>
              </a:rPr>
              <a:t>な変化</a:t>
            </a:r>
          </a:p>
        </p:txBody>
      </p:sp>
      <p:sp>
        <p:nvSpPr>
          <p:cNvPr id="117" name="TextBox 24">
            <a:extLst>
              <a:ext uri="{FF2B5EF4-FFF2-40B4-BE49-F238E27FC236}">
                <a16:creationId xmlns:a16="http://schemas.microsoft.com/office/drawing/2014/main" id="{E16C14CE-083B-4AB4-82A4-E0CFDF410308}"/>
              </a:ext>
            </a:extLst>
          </p:cNvPr>
          <p:cNvSpPr txBox="1"/>
          <p:nvPr/>
        </p:nvSpPr>
        <p:spPr>
          <a:xfrm>
            <a:off x="2111148" y="5465308"/>
            <a:ext cx="3777958" cy="2727335"/>
          </a:xfrm>
          <a:prstGeom prst="rect">
            <a:avLst/>
          </a:prstGeom>
          <a:noFill/>
        </p:spPr>
        <p:txBody>
          <a:bodyPr wrap="square" lIns="54610" tIns="54610" rIns="54610" bIns="54610" rtlCol="0" anchor="t">
            <a:noAutofit/>
          </a:bodyPr>
          <a:lstStyle/>
          <a:p>
            <a:pPr marL="457200" indent="-457200" defTabSz="457200">
              <a:lnSpc>
                <a:spcPts val="3800"/>
              </a:lnSpc>
              <a:spcAft>
                <a:spcPts val="600"/>
              </a:spcAft>
              <a:buFont typeface="Meiryo UI" panose="020B0604030504040204" pitchFamily="50" charset="-128"/>
              <a:buChar char="☞"/>
            </a:pPr>
            <a:r>
              <a:rPr lang="ja-JP" altLang="en-US" sz="2800" dirty="0">
                <a:solidFill>
                  <a:schemeClr val="tx2"/>
                </a:solidFill>
                <a:latin typeface="Meiryo UI"/>
                <a:ea typeface="Meiryo UI"/>
              </a:rPr>
              <a:t>選手</a:t>
            </a:r>
            <a:endParaRPr lang="en-US" altLang="ja-JP" sz="2800" dirty="0">
              <a:solidFill>
                <a:schemeClr val="tx2"/>
              </a:solidFill>
              <a:latin typeface="Meiryo UI"/>
              <a:ea typeface="Meiryo UI"/>
            </a:endParaRPr>
          </a:p>
          <a:p>
            <a:pPr marL="457200" indent="-457200" defTabSz="457200">
              <a:lnSpc>
                <a:spcPts val="3800"/>
              </a:lnSpc>
              <a:spcAft>
                <a:spcPts val="600"/>
              </a:spcAft>
              <a:buFont typeface="Meiryo UI" panose="020B0604030504040204" pitchFamily="50" charset="-128"/>
              <a:buChar char="☞"/>
            </a:pPr>
            <a:r>
              <a:rPr lang="ja-JP" altLang="en-US" sz="2800" dirty="0">
                <a:solidFill>
                  <a:schemeClr val="tx2"/>
                </a:solidFill>
                <a:latin typeface="Meiryo UI"/>
                <a:ea typeface="Meiryo UI"/>
              </a:rPr>
              <a:t>チームスタッフ</a:t>
            </a:r>
            <a:endParaRPr lang="en-US" altLang="ja-JP" sz="2800" dirty="0">
              <a:solidFill>
                <a:schemeClr val="tx2"/>
              </a:solidFill>
              <a:latin typeface="Meiryo UI"/>
              <a:ea typeface="Meiryo UI"/>
            </a:endParaRPr>
          </a:p>
          <a:p>
            <a:pPr marL="457200" indent="-457200" defTabSz="457200">
              <a:lnSpc>
                <a:spcPts val="3800"/>
              </a:lnSpc>
              <a:spcAft>
                <a:spcPts val="600"/>
              </a:spcAft>
              <a:buFont typeface="Meiryo UI" panose="020B0604030504040204" pitchFamily="50" charset="-128"/>
              <a:buChar char="☞"/>
            </a:pPr>
            <a:r>
              <a:rPr lang="ja-JP" altLang="en-US" sz="2800" dirty="0">
                <a:solidFill>
                  <a:schemeClr val="tx2"/>
                </a:solidFill>
                <a:latin typeface="Meiryo UI"/>
                <a:ea typeface="Meiryo UI"/>
              </a:rPr>
              <a:t>資金</a:t>
            </a:r>
          </a:p>
        </p:txBody>
      </p:sp>
      <p:sp>
        <p:nvSpPr>
          <p:cNvPr id="118" name="TextBox 24">
            <a:extLst>
              <a:ext uri="{FF2B5EF4-FFF2-40B4-BE49-F238E27FC236}">
                <a16:creationId xmlns:a16="http://schemas.microsoft.com/office/drawing/2014/main" id="{A174CFBF-D883-4566-9B26-0F75EF52EE8A}"/>
              </a:ext>
            </a:extLst>
          </p:cNvPr>
          <p:cNvSpPr txBox="1"/>
          <p:nvPr/>
        </p:nvSpPr>
        <p:spPr>
          <a:xfrm>
            <a:off x="6923400" y="5465308"/>
            <a:ext cx="5177160" cy="2727335"/>
          </a:xfrm>
          <a:prstGeom prst="rect">
            <a:avLst/>
          </a:prstGeom>
          <a:noFill/>
        </p:spPr>
        <p:txBody>
          <a:bodyPr wrap="square" lIns="54610" tIns="54610" rIns="54610" bIns="54610" rtlCol="0" anchor="t">
            <a:noAutofit/>
          </a:bodyPr>
          <a:lstStyle/>
          <a:p>
            <a:pPr marL="457200" indent="-457200" defTabSz="457200">
              <a:lnSpc>
                <a:spcPts val="3800"/>
              </a:lnSpc>
              <a:spcAft>
                <a:spcPts val="600"/>
              </a:spcAft>
              <a:buFont typeface="Meiryo UI" panose="020B0604030504040204" pitchFamily="50" charset="-128"/>
              <a:buChar char="☞"/>
            </a:pPr>
            <a:r>
              <a:rPr lang="ja-JP" altLang="en-US" sz="2800" dirty="0">
                <a:solidFill>
                  <a:schemeClr val="tx2"/>
                </a:solidFill>
                <a:latin typeface="Meiryo UI"/>
                <a:ea typeface="Meiryo UI"/>
              </a:rPr>
              <a:t>スポーツ教室を年に</a:t>
            </a:r>
            <a:r>
              <a:rPr lang="en-US" altLang="ja-JP" sz="2800" dirty="0">
                <a:solidFill>
                  <a:schemeClr val="tx2"/>
                </a:solidFill>
                <a:latin typeface="Meiryo UI"/>
                <a:ea typeface="Meiryo UI"/>
              </a:rPr>
              <a:t>100</a:t>
            </a:r>
            <a:r>
              <a:rPr lang="ja-JP" altLang="en-US" sz="2800" dirty="0">
                <a:solidFill>
                  <a:schemeClr val="tx2"/>
                </a:solidFill>
                <a:latin typeface="Meiryo UI"/>
                <a:ea typeface="Meiryo UI"/>
              </a:rPr>
              <a:t>回実施</a:t>
            </a:r>
            <a:endParaRPr lang="en-US" altLang="ja-JP" sz="2800" dirty="0">
              <a:solidFill>
                <a:schemeClr val="tx2"/>
              </a:solidFill>
              <a:latin typeface="Meiryo UI"/>
              <a:ea typeface="Meiryo UI"/>
            </a:endParaRPr>
          </a:p>
          <a:p>
            <a:pPr marL="457200" indent="-457200" defTabSz="457200">
              <a:lnSpc>
                <a:spcPts val="3800"/>
              </a:lnSpc>
              <a:spcAft>
                <a:spcPts val="600"/>
              </a:spcAft>
              <a:buFont typeface="Meiryo UI" panose="020B0604030504040204" pitchFamily="50" charset="-128"/>
              <a:buChar char="☞"/>
            </a:pPr>
            <a:r>
              <a:rPr lang="ja-JP" altLang="en-US" sz="2800" dirty="0">
                <a:solidFill>
                  <a:schemeClr val="tx2"/>
                </a:solidFill>
                <a:latin typeface="Meiryo UI"/>
                <a:ea typeface="Meiryo UI"/>
              </a:rPr>
              <a:t>ゴミ拾いを</a:t>
            </a:r>
            <a:r>
              <a:rPr lang="en-US" altLang="ja-JP" sz="2800" dirty="0">
                <a:solidFill>
                  <a:schemeClr val="tx2"/>
                </a:solidFill>
                <a:latin typeface="Meiryo UI"/>
                <a:ea typeface="Meiryo UI"/>
              </a:rPr>
              <a:t>100</a:t>
            </a:r>
            <a:r>
              <a:rPr lang="ja-JP" altLang="en-US" sz="2800" dirty="0">
                <a:solidFill>
                  <a:schemeClr val="tx2"/>
                </a:solidFill>
                <a:latin typeface="Meiryo UI"/>
                <a:ea typeface="Meiryo UI"/>
              </a:rPr>
              <a:t>人で</a:t>
            </a:r>
            <a:r>
              <a:rPr lang="en-US" altLang="ja-JP" sz="2800" dirty="0">
                <a:solidFill>
                  <a:schemeClr val="tx2"/>
                </a:solidFill>
                <a:latin typeface="Meiryo UI"/>
                <a:ea typeface="Meiryo UI"/>
              </a:rPr>
              <a:t>10</a:t>
            </a:r>
            <a:r>
              <a:rPr lang="ja-JP" altLang="en-US" sz="2800" dirty="0">
                <a:solidFill>
                  <a:schemeClr val="tx2"/>
                </a:solidFill>
                <a:latin typeface="Meiryo UI"/>
                <a:ea typeface="Meiryo UI"/>
              </a:rPr>
              <a:t>回実施</a:t>
            </a:r>
            <a:endParaRPr lang="en-US" altLang="ja-JP" sz="2800" dirty="0">
              <a:solidFill>
                <a:schemeClr val="tx2"/>
              </a:solidFill>
              <a:latin typeface="Meiryo UI"/>
              <a:ea typeface="Meiryo UI"/>
            </a:endParaRPr>
          </a:p>
          <a:p>
            <a:pPr marL="457200" indent="-457200" defTabSz="457200">
              <a:lnSpc>
                <a:spcPts val="3800"/>
              </a:lnSpc>
              <a:spcAft>
                <a:spcPts val="600"/>
              </a:spcAft>
              <a:buFont typeface="Meiryo UI" panose="020B0604030504040204" pitchFamily="50" charset="-128"/>
              <a:buChar char="☞"/>
            </a:pPr>
            <a:endParaRPr lang="en-US" altLang="ja-JP" sz="2800" dirty="0">
              <a:solidFill>
                <a:schemeClr val="tx2"/>
              </a:solidFill>
              <a:latin typeface="Meiryo UI"/>
              <a:ea typeface="Meiryo UI"/>
            </a:endParaRPr>
          </a:p>
        </p:txBody>
      </p:sp>
      <p:sp>
        <p:nvSpPr>
          <p:cNvPr id="119" name="TextBox 24">
            <a:extLst>
              <a:ext uri="{FF2B5EF4-FFF2-40B4-BE49-F238E27FC236}">
                <a16:creationId xmlns:a16="http://schemas.microsoft.com/office/drawing/2014/main" id="{FD107C41-BB6B-4AD1-9521-B8164C2482D0}"/>
              </a:ext>
            </a:extLst>
          </p:cNvPr>
          <p:cNvSpPr txBox="1"/>
          <p:nvPr/>
        </p:nvSpPr>
        <p:spPr>
          <a:xfrm>
            <a:off x="13572121" y="5465308"/>
            <a:ext cx="3777958" cy="2727335"/>
          </a:xfrm>
          <a:prstGeom prst="rect">
            <a:avLst/>
          </a:prstGeom>
          <a:noFill/>
        </p:spPr>
        <p:txBody>
          <a:bodyPr wrap="square" lIns="54610" tIns="54610" rIns="54610" bIns="54610" rtlCol="0" anchor="t">
            <a:noAutofit/>
          </a:bodyPr>
          <a:lstStyle/>
          <a:p>
            <a:pPr marL="457200" indent="-457200" defTabSz="457200">
              <a:lnSpc>
                <a:spcPts val="3800"/>
              </a:lnSpc>
              <a:spcAft>
                <a:spcPts val="600"/>
              </a:spcAft>
              <a:buFont typeface="Meiryo UI" panose="020B0604030504040204" pitchFamily="50" charset="-128"/>
              <a:buChar char="☞"/>
            </a:pPr>
            <a:r>
              <a:rPr lang="ja-JP" altLang="en-US" sz="2800" dirty="0">
                <a:solidFill>
                  <a:schemeClr val="tx2"/>
                </a:solidFill>
                <a:latin typeface="Meiryo UI"/>
                <a:ea typeface="Meiryo UI"/>
              </a:rPr>
              <a:t>スポーツ教室に参加</a:t>
            </a:r>
            <a:br>
              <a:rPr lang="en-US" altLang="ja-JP" sz="2800" dirty="0">
                <a:solidFill>
                  <a:schemeClr val="tx2"/>
                </a:solidFill>
                <a:latin typeface="Meiryo UI"/>
                <a:ea typeface="Meiryo UI"/>
              </a:rPr>
            </a:br>
            <a:r>
              <a:rPr lang="ja-JP" altLang="en-US" sz="2800" dirty="0">
                <a:solidFill>
                  <a:schemeClr val="tx2"/>
                </a:solidFill>
                <a:latin typeface="Meiryo UI"/>
                <a:ea typeface="Meiryo UI"/>
              </a:rPr>
              <a:t>したチームが優勝</a:t>
            </a:r>
            <a:endParaRPr lang="en-US" altLang="ja-JP" sz="2800" dirty="0">
              <a:solidFill>
                <a:schemeClr val="tx2"/>
              </a:solidFill>
              <a:latin typeface="Meiryo UI"/>
              <a:ea typeface="Meiryo UI"/>
            </a:endParaRPr>
          </a:p>
          <a:p>
            <a:pPr marL="457200" indent="-457200" defTabSz="457200">
              <a:lnSpc>
                <a:spcPts val="3800"/>
              </a:lnSpc>
              <a:spcAft>
                <a:spcPts val="600"/>
              </a:spcAft>
              <a:buFont typeface="Meiryo UI" panose="020B0604030504040204" pitchFamily="50" charset="-128"/>
              <a:buChar char="☞"/>
            </a:pPr>
            <a:r>
              <a:rPr lang="ja-JP" altLang="en-US" sz="2800" dirty="0">
                <a:solidFill>
                  <a:schemeClr val="tx2"/>
                </a:solidFill>
                <a:latin typeface="Meiryo UI"/>
                <a:ea typeface="Meiryo UI"/>
              </a:rPr>
              <a:t>ゴミ拾いで</a:t>
            </a:r>
            <a:r>
              <a:rPr lang="en-US" altLang="ja-JP" sz="2800" dirty="0">
                <a:solidFill>
                  <a:schemeClr val="tx2"/>
                </a:solidFill>
                <a:latin typeface="Meiryo UI"/>
                <a:ea typeface="Meiryo UI"/>
              </a:rPr>
              <a:t>1</a:t>
            </a:r>
            <a:r>
              <a:rPr lang="ja-JP" altLang="en-US" sz="2800" dirty="0">
                <a:solidFill>
                  <a:schemeClr val="tx2"/>
                </a:solidFill>
                <a:latin typeface="Meiryo UI"/>
                <a:ea typeface="Meiryo UI"/>
              </a:rPr>
              <a:t>トンのゴミを収集</a:t>
            </a:r>
          </a:p>
        </p:txBody>
      </p:sp>
      <p:sp>
        <p:nvSpPr>
          <p:cNvPr id="120" name="TextBox 24">
            <a:extLst>
              <a:ext uri="{FF2B5EF4-FFF2-40B4-BE49-F238E27FC236}">
                <a16:creationId xmlns:a16="http://schemas.microsoft.com/office/drawing/2014/main" id="{B826F6B0-85D8-4262-8868-67644E8E2CB8}"/>
              </a:ext>
            </a:extLst>
          </p:cNvPr>
          <p:cNvSpPr txBox="1"/>
          <p:nvPr/>
        </p:nvSpPr>
        <p:spPr>
          <a:xfrm>
            <a:off x="7361637" y="-51964"/>
            <a:ext cx="3777958" cy="970298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ja-JP" altLang="en-US" sz="2800" dirty="0">
                <a:solidFill>
                  <a:srgbClr val="0070C0"/>
                </a:solidFill>
                <a:latin typeface="Meiryo UI"/>
                <a:ea typeface="Meiryo UI"/>
              </a:rPr>
              <a:t>前回の試算</a:t>
            </a:r>
          </a:p>
        </p:txBody>
      </p:sp>
      <p:sp>
        <p:nvSpPr>
          <p:cNvPr id="121" name="TextBox 24">
            <a:extLst>
              <a:ext uri="{FF2B5EF4-FFF2-40B4-BE49-F238E27FC236}">
                <a16:creationId xmlns:a16="http://schemas.microsoft.com/office/drawing/2014/main" id="{075101C3-DF4A-4FA6-A047-250535A29C67}"/>
              </a:ext>
            </a:extLst>
          </p:cNvPr>
          <p:cNvSpPr txBox="1"/>
          <p:nvPr/>
        </p:nvSpPr>
        <p:spPr>
          <a:xfrm>
            <a:off x="13572121" y="-98856"/>
            <a:ext cx="3777958" cy="970298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ja-JP" altLang="en-US" sz="3600" dirty="0">
                <a:solidFill>
                  <a:srgbClr val="0070C0"/>
                </a:solidFill>
                <a:latin typeface="Meiryo UI"/>
                <a:ea typeface="Meiryo UI"/>
              </a:rPr>
              <a:t>今回の試算</a:t>
            </a:r>
          </a:p>
        </p:txBody>
      </p:sp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DCCB678C-CECF-4151-806A-A09A471977B8}"/>
              </a:ext>
            </a:extLst>
          </p:cNvPr>
          <p:cNvSpPr/>
          <p:nvPr/>
        </p:nvSpPr>
        <p:spPr>
          <a:xfrm rot="10800000">
            <a:off x="9094342" y="755787"/>
            <a:ext cx="312548" cy="411226"/>
          </a:xfrm>
          <a:prstGeom prst="triangle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endParaRPr lang="ja-JP" altLang="en-US" sz="4400" b="1" spc="50">
              <a:ln w="0"/>
              <a:solidFill>
                <a:schemeClr val="accent5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二等辺三角形 122">
            <a:extLst>
              <a:ext uri="{FF2B5EF4-FFF2-40B4-BE49-F238E27FC236}">
                <a16:creationId xmlns:a16="http://schemas.microsoft.com/office/drawing/2014/main" id="{FFDB0D2F-E015-46E6-AD0E-6918B983E0EE}"/>
              </a:ext>
            </a:extLst>
          </p:cNvPr>
          <p:cNvSpPr/>
          <p:nvPr/>
        </p:nvSpPr>
        <p:spPr>
          <a:xfrm rot="10800000">
            <a:off x="15304825" y="755787"/>
            <a:ext cx="312548" cy="411226"/>
          </a:xfrm>
          <a:prstGeom prst="triangle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endParaRPr lang="ja-JP" altLang="en-US" sz="4400" b="1" spc="50">
              <a:ln w="0"/>
              <a:solidFill>
                <a:schemeClr val="accent5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7939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テキスト ボックス 255">
            <a:extLst>
              <a:ext uri="{FF2B5EF4-FFF2-40B4-BE49-F238E27FC236}">
                <a16:creationId xmlns:a16="http://schemas.microsoft.com/office/drawing/2014/main" id="{01C0908A-0F31-4451-A349-6A15F3C9FAD6}"/>
              </a:ext>
            </a:extLst>
          </p:cNvPr>
          <p:cNvSpPr txBox="1"/>
          <p:nvPr/>
        </p:nvSpPr>
        <p:spPr>
          <a:xfrm>
            <a:off x="6765316" y="11496159"/>
            <a:ext cx="524837" cy="3808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endParaRPr lang="en-US" altLang="ja-JP" sz="3200" b="1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TextBox 24">
            <a:extLst>
              <a:ext uri="{FF2B5EF4-FFF2-40B4-BE49-F238E27FC236}">
                <a16:creationId xmlns:a16="http://schemas.microsoft.com/office/drawing/2014/main" id="{5EB15205-28DB-4CA5-8197-2731F914B408}"/>
              </a:ext>
            </a:extLst>
          </p:cNvPr>
          <p:cNvSpPr txBox="1"/>
          <p:nvPr/>
        </p:nvSpPr>
        <p:spPr>
          <a:xfrm>
            <a:off x="-2753122" y="3240845"/>
            <a:ext cx="5122552" cy="970298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ja-JP" altLang="en-US" sz="3600" b="1" dirty="0">
                <a:solidFill>
                  <a:schemeClr val="accent1"/>
                </a:solidFill>
                <a:latin typeface="Meiryo UI"/>
                <a:ea typeface="Meiryo UI"/>
              </a:rPr>
              <a:t>削減された電力量</a:t>
            </a:r>
          </a:p>
        </p:txBody>
      </p:sp>
      <p:sp>
        <p:nvSpPr>
          <p:cNvPr id="27" name="TextBox 24">
            <a:extLst>
              <a:ext uri="{FF2B5EF4-FFF2-40B4-BE49-F238E27FC236}">
                <a16:creationId xmlns:a16="http://schemas.microsoft.com/office/drawing/2014/main" id="{6BB05D2F-C295-4EFD-8616-03CDD219A8D6}"/>
              </a:ext>
            </a:extLst>
          </p:cNvPr>
          <p:cNvSpPr txBox="1"/>
          <p:nvPr/>
        </p:nvSpPr>
        <p:spPr>
          <a:xfrm>
            <a:off x="-3115849" y="4418359"/>
            <a:ext cx="5765264" cy="1448693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en-US" altLang="ja-JP" sz="6000" dirty="0">
                <a:solidFill>
                  <a:srgbClr val="00B0F0"/>
                </a:solidFill>
                <a:latin typeface="Meiryo UI"/>
                <a:ea typeface="Meiryo UI"/>
              </a:rPr>
              <a:t>1,976,238kWh</a:t>
            </a:r>
            <a:endParaRPr lang="ja-JP" altLang="en-US" sz="6000" dirty="0">
              <a:solidFill>
                <a:srgbClr val="00B0F0"/>
              </a:solidFill>
              <a:latin typeface="Meiryo UI"/>
              <a:ea typeface="Meiryo UI"/>
            </a:endParaRPr>
          </a:p>
        </p:txBody>
      </p:sp>
      <p:sp>
        <p:nvSpPr>
          <p:cNvPr id="29" name="TextBox 24">
            <a:extLst>
              <a:ext uri="{FF2B5EF4-FFF2-40B4-BE49-F238E27FC236}">
                <a16:creationId xmlns:a16="http://schemas.microsoft.com/office/drawing/2014/main" id="{1127BFEA-B8E0-499F-BDAB-D6640B13597C}"/>
              </a:ext>
            </a:extLst>
          </p:cNvPr>
          <p:cNvSpPr txBox="1"/>
          <p:nvPr/>
        </p:nvSpPr>
        <p:spPr>
          <a:xfrm>
            <a:off x="5295963" y="3240845"/>
            <a:ext cx="6309586" cy="970298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ja-JP" altLang="en-US" sz="3600" b="1" dirty="0">
                <a:solidFill>
                  <a:schemeClr val="accent1"/>
                </a:solidFill>
                <a:latin typeface="Meiryo UI"/>
                <a:ea typeface="Meiryo UI"/>
              </a:rPr>
              <a:t>排出係数（</a:t>
            </a:r>
            <a:r>
              <a:rPr lang="en-US" altLang="ja-JP" sz="3600" b="1" dirty="0">
                <a:solidFill>
                  <a:schemeClr val="accent1"/>
                </a:solidFill>
                <a:latin typeface="Meiryo UI"/>
                <a:ea typeface="Meiryo UI"/>
              </a:rPr>
              <a:t>t-CO2/kWh</a:t>
            </a:r>
            <a:r>
              <a:rPr lang="ja-JP" altLang="en-US" sz="3600" b="1" dirty="0">
                <a:solidFill>
                  <a:schemeClr val="accent1"/>
                </a:solidFill>
                <a:latin typeface="Meiryo UI"/>
                <a:ea typeface="Meiryo UI"/>
              </a:rPr>
              <a:t>）</a:t>
            </a:r>
          </a:p>
        </p:txBody>
      </p:sp>
      <p:sp>
        <p:nvSpPr>
          <p:cNvPr id="31" name="TextBox 24">
            <a:extLst>
              <a:ext uri="{FF2B5EF4-FFF2-40B4-BE49-F238E27FC236}">
                <a16:creationId xmlns:a16="http://schemas.microsoft.com/office/drawing/2014/main" id="{726BB1D7-383B-45E6-9E43-99C81A68765F}"/>
              </a:ext>
            </a:extLst>
          </p:cNvPr>
          <p:cNvSpPr txBox="1"/>
          <p:nvPr/>
        </p:nvSpPr>
        <p:spPr>
          <a:xfrm>
            <a:off x="6121472" y="4418359"/>
            <a:ext cx="4658568" cy="1448693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en-US" altLang="ja-JP" sz="6000" dirty="0">
                <a:solidFill>
                  <a:srgbClr val="00B0F0"/>
                </a:solidFill>
                <a:latin typeface="Meiryo UI"/>
                <a:ea typeface="Meiryo UI"/>
              </a:rPr>
              <a:t>0.000371</a:t>
            </a:r>
            <a:endParaRPr lang="ja-JP" altLang="en-US" sz="6000" dirty="0">
              <a:solidFill>
                <a:srgbClr val="00B0F0"/>
              </a:solidFill>
              <a:latin typeface="Meiryo UI"/>
              <a:ea typeface="Meiryo UI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E67037D2-9E4E-4277-A68A-BF1B6E83E0B4}"/>
              </a:ext>
            </a:extLst>
          </p:cNvPr>
          <p:cNvCxnSpPr>
            <a:cxnSpLocks/>
          </p:cNvCxnSpPr>
          <p:nvPr/>
        </p:nvCxnSpPr>
        <p:spPr>
          <a:xfrm>
            <a:off x="-3115849" y="4211143"/>
            <a:ext cx="5765264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358D9ABF-4F4B-4A4C-93F3-72050A4CBACC}"/>
              </a:ext>
            </a:extLst>
          </p:cNvPr>
          <p:cNvCxnSpPr>
            <a:cxnSpLocks/>
          </p:cNvCxnSpPr>
          <p:nvPr/>
        </p:nvCxnSpPr>
        <p:spPr>
          <a:xfrm>
            <a:off x="5295963" y="4211143"/>
            <a:ext cx="5892897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乗算記号 9">
            <a:extLst>
              <a:ext uri="{FF2B5EF4-FFF2-40B4-BE49-F238E27FC236}">
                <a16:creationId xmlns:a16="http://schemas.microsoft.com/office/drawing/2014/main" id="{D127D549-E87E-48FF-8697-18321B70CF99}"/>
              </a:ext>
            </a:extLst>
          </p:cNvPr>
          <p:cNvSpPr/>
          <p:nvPr/>
        </p:nvSpPr>
        <p:spPr>
          <a:xfrm>
            <a:off x="3406464" y="4106518"/>
            <a:ext cx="970298" cy="970298"/>
          </a:xfrm>
          <a:prstGeom prst="mathMultiply">
            <a:avLst>
              <a:gd name="adj1" fmla="val 11438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次の値と等しい 37">
            <a:extLst>
              <a:ext uri="{FF2B5EF4-FFF2-40B4-BE49-F238E27FC236}">
                <a16:creationId xmlns:a16="http://schemas.microsoft.com/office/drawing/2014/main" id="{7FC3A8C3-07E0-4464-B92F-170B009FF75E}"/>
              </a:ext>
            </a:extLst>
          </p:cNvPr>
          <p:cNvSpPr/>
          <p:nvPr/>
        </p:nvSpPr>
        <p:spPr>
          <a:xfrm>
            <a:off x="12108061" y="4106518"/>
            <a:ext cx="970298" cy="970298"/>
          </a:xfrm>
          <a:prstGeom prst="mathEqual">
            <a:avLst>
              <a:gd name="adj1" fmla="val 14400"/>
              <a:gd name="adj2" fmla="val 2696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TextBox 24">
            <a:extLst>
              <a:ext uri="{FF2B5EF4-FFF2-40B4-BE49-F238E27FC236}">
                <a16:creationId xmlns:a16="http://schemas.microsoft.com/office/drawing/2014/main" id="{36E6C60E-0148-4DC6-BF62-C5FA14C18441}"/>
              </a:ext>
            </a:extLst>
          </p:cNvPr>
          <p:cNvSpPr txBox="1"/>
          <p:nvPr/>
        </p:nvSpPr>
        <p:spPr>
          <a:xfrm>
            <a:off x="14056027" y="3240845"/>
            <a:ext cx="6309586" cy="970298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ja-JP" altLang="en-US" sz="4800" b="1" dirty="0">
                <a:solidFill>
                  <a:schemeClr val="accent1"/>
                </a:solidFill>
                <a:latin typeface="Meiryo UI"/>
                <a:ea typeface="Meiryo UI"/>
              </a:rPr>
              <a:t>削減</a:t>
            </a:r>
            <a:r>
              <a:rPr lang="en-US" altLang="ja-JP" sz="4800" b="1" dirty="0">
                <a:solidFill>
                  <a:schemeClr val="accent1"/>
                </a:solidFill>
                <a:latin typeface="Meiryo UI"/>
                <a:ea typeface="Meiryo UI"/>
              </a:rPr>
              <a:t>CO2</a:t>
            </a:r>
            <a:r>
              <a:rPr lang="ja-JP" altLang="en-US" sz="4800" b="1" dirty="0">
                <a:solidFill>
                  <a:schemeClr val="accent1"/>
                </a:solidFill>
                <a:latin typeface="Meiryo UI"/>
                <a:ea typeface="Meiryo UI"/>
              </a:rPr>
              <a:t>排出量</a:t>
            </a:r>
          </a:p>
        </p:txBody>
      </p:sp>
      <p:sp>
        <p:nvSpPr>
          <p:cNvPr id="40" name="TextBox 24">
            <a:extLst>
              <a:ext uri="{FF2B5EF4-FFF2-40B4-BE49-F238E27FC236}">
                <a16:creationId xmlns:a16="http://schemas.microsoft.com/office/drawing/2014/main" id="{AE50EC37-A7DA-47F2-BBA9-6DBAD01FECE2}"/>
              </a:ext>
            </a:extLst>
          </p:cNvPr>
          <p:cNvSpPr txBox="1"/>
          <p:nvPr/>
        </p:nvSpPr>
        <p:spPr>
          <a:xfrm>
            <a:off x="14881536" y="4418359"/>
            <a:ext cx="4658568" cy="1448693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en-US" altLang="ja-JP" sz="6000" dirty="0">
                <a:solidFill>
                  <a:srgbClr val="00B0F0"/>
                </a:solidFill>
                <a:latin typeface="Meiryo UI"/>
                <a:ea typeface="Meiryo UI"/>
              </a:rPr>
              <a:t>733</a:t>
            </a:r>
            <a:r>
              <a:rPr lang="ja-JP" altLang="en-US" sz="6000" dirty="0">
                <a:solidFill>
                  <a:srgbClr val="00B0F0"/>
                </a:solidFill>
                <a:latin typeface="Meiryo UI"/>
                <a:ea typeface="Meiryo UI"/>
              </a:rPr>
              <a:t>トン</a:t>
            </a:r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BF19566F-0FFB-4BF7-A786-5C3B1327D811}"/>
              </a:ext>
            </a:extLst>
          </p:cNvPr>
          <p:cNvCxnSpPr>
            <a:cxnSpLocks/>
          </p:cNvCxnSpPr>
          <p:nvPr/>
        </p:nvCxnSpPr>
        <p:spPr>
          <a:xfrm>
            <a:off x="14056027" y="4211143"/>
            <a:ext cx="5892897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145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テキスト ボックス 255">
            <a:extLst>
              <a:ext uri="{FF2B5EF4-FFF2-40B4-BE49-F238E27FC236}">
                <a16:creationId xmlns:a16="http://schemas.microsoft.com/office/drawing/2014/main" id="{01C0908A-0F31-4451-A349-6A15F3C9FAD6}"/>
              </a:ext>
            </a:extLst>
          </p:cNvPr>
          <p:cNvSpPr txBox="1"/>
          <p:nvPr/>
        </p:nvSpPr>
        <p:spPr>
          <a:xfrm>
            <a:off x="6765316" y="11496159"/>
            <a:ext cx="524837" cy="3808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endParaRPr lang="en-US" altLang="ja-JP" sz="3200" b="1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TextBox 24">
            <a:extLst>
              <a:ext uri="{FF2B5EF4-FFF2-40B4-BE49-F238E27FC236}">
                <a16:creationId xmlns:a16="http://schemas.microsoft.com/office/drawing/2014/main" id="{1127BFEA-B8E0-499F-BDAB-D6640B13597C}"/>
              </a:ext>
            </a:extLst>
          </p:cNvPr>
          <p:cNvSpPr txBox="1"/>
          <p:nvPr/>
        </p:nvSpPr>
        <p:spPr>
          <a:xfrm>
            <a:off x="5522330" y="3240845"/>
            <a:ext cx="6309586" cy="970298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ja-JP" altLang="en-US" sz="3600" b="1" dirty="0">
                <a:solidFill>
                  <a:schemeClr val="accent1"/>
                </a:solidFill>
                <a:latin typeface="Meiryo UI"/>
                <a:ea typeface="Meiryo UI"/>
              </a:rPr>
              <a:t>平均落札価格</a:t>
            </a:r>
          </a:p>
        </p:txBody>
      </p:sp>
      <p:sp>
        <p:nvSpPr>
          <p:cNvPr id="31" name="TextBox 24">
            <a:extLst>
              <a:ext uri="{FF2B5EF4-FFF2-40B4-BE49-F238E27FC236}">
                <a16:creationId xmlns:a16="http://schemas.microsoft.com/office/drawing/2014/main" id="{726BB1D7-383B-45E6-9E43-99C81A68765F}"/>
              </a:ext>
            </a:extLst>
          </p:cNvPr>
          <p:cNvSpPr txBox="1"/>
          <p:nvPr/>
        </p:nvSpPr>
        <p:spPr>
          <a:xfrm>
            <a:off x="6347839" y="4418359"/>
            <a:ext cx="4658568" cy="1448693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en-US" altLang="ja-JP" sz="6000" dirty="0">
                <a:solidFill>
                  <a:srgbClr val="00B0F0"/>
                </a:solidFill>
                <a:latin typeface="Meiryo UI"/>
                <a:ea typeface="Meiryo UI"/>
              </a:rPr>
              <a:t>1,424.8</a:t>
            </a:r>
            <a:r>
              <a:rPr lang="ja-JP" altLang="en-US" sz="6000" dirty="0">
                <a:solidFill>
                  <a:srgbClr val="00B0F0"/>
                </a:solidFill>
                <a:latin typeface="Meiryo UI"/>
                <a:ea typeface="Meiryo UI"/>
              </a:rPr>
              <a:t>円</a:t>
            </a:r>
            <a:r>
              <a:rPr lang="en-US" altLang="ja-JP" sz="6000" dirty="0">
                <a:solidFill>
                  <a:srgbClr val="00B0F0"/>
                </a:solidFill>
                <a:latin typeface="Meiryo UI"/>
                <a:ea typeface="Meiryo UI"/>
              </a:rPr>
              <a:t>/t</a:t>
            </a:r>
            <a:endParaRPr lang="ja-JP" altLang="en-US" sz="6000" dirty="0">
              <a:solidFill>
                <a:srgbClr val="00B0F0"/>
              </a:solidFill>
              <a:latin typeface="Meiryo UI"/>
              <a:ea typeface="Meiryo UI"/>
            </a:endParaRP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358D9ABF-4F4B-4A4C-93F3-72050A4CBACC}"/>
              </a:ext>
            </a:extLst>
          </p:cNvPr>
          <p:cNvCxnSpPr>
            <a:cxnSpLocks/>
          </p:cNvCxnSpPr>
          <p:nvPr/>
        </p:nvCxnSpPr>
        <p:spPr>
          <a:xfrm>
            <a:off x="6417869" y="4211143"/>
            <a:ext cx="4588538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乗算記号 9">
            <a:extLst>
              <a:ext uri="{FF2B5EF4-FFF2-40B4-BE49-F238E27FC236}">
                <a16:creationId xmlns:a16="http://schemas.microsoft.com/office/drawing/2014/main" id="{D127D549-E87E-48FF-8697-18321B70CF99}"/>
              </a:ext>
            </a:extLst>
          </p:cNvPr>
          <p:cNvSpPr/>
          <p:nvPr/>
        </p:nvSpPr>
        <p:spPr>
          <a:xfrm>
            <a:off x="4291020" y="4106518"/>
            <a:ext cx="970298" cy="970298"/>
          </a:xfrm>
          <a:prstGeom prst="mathMultiply">
            <a:avLst>
              <a:gd name="adj1" fmla="val 11438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次の値と等しい 37">
            <a:extLst>
              <a:ext uri="{FF2B5EF4-FFF2-40B4-BE49-F238E27FC236}">
                <a16:creationId xmlns:a16="http://schemas.microsoft.com/office/drawing/2014/main" id="{7FC3A8C3-07E0-4464-B92F-170B009FF75E}"/>
              </a:ext>
            </a:extLst>
          </p:cNvPr>
          <p:cNvSpPr/>
          <p:nvPr/>
        </p:nvSpPr>
        <p:spPr>
          <a:xfrm>
            <a:off x="12242306" y="4106518"/>
            <a:ext cx="970298" cy="970298"/>
          </a:xfrm>
          <a:prstGeom prst="mathEqual">
            <a:avLst>
              <a:gd name="adj1" fmla="val 14400"/>
              <a:gd name="adj2" fmla="val 2696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TextBox 24">
            <a:extLst>
              <a:ext uri="{FF2B5EF4-FFF2-40B4-BE49-F238E27FC236}">
                <a16:creationId xmlns:a16="http://schemas.microsoft.com/office/drawing/2014/main" id="{36E6C60E-0148-4DC6-BF62-C5FA14C18441}"/>
              </a:ext>
            </a:extLst>
          </p:cNvPr>
          <p:cNvSpPr txBox="1"/>
          <p:nvPr/>
        </p:nvSpPr>
        <p:spPr>
          <a:xfrm>
            <a:off x="-1702030" y="3240845"/>
            <a:ext cx="6309586" cy="970298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ja-JP" altLang="en-US" sz="3600" b="1" dirty="0">
                <a:solidFill>
                  <a:schemeClr val="accent1"/>
                </a:solidFill>
                <a:latin typeface="Meiryo UI"/>
                <a:ea typeface="Meiryo UI"/>
              </a:rPr>
              <a:t>削減</a:t>
            </a:r>
            <a:r>
              <a:rPr lang="en-US" altLang="ja-JP" sz="3600" b="1" dirty="0">
                <a:solidFill>
                  <a:schemeClr val="accent1"/>
                </a:solidFill>
                <a:latin typeface="Meiryo UI"/>
                <a:ea typeface="Meiryo UI"/>
              </a:rPr>
              <a:t>CO2</a:t>
            </a:r>
            <a:r>
              <a:rPr lang="ja-JP" altLang="en-US" sz="3600" b="1" dirty="0">
                <a:solidFill>
                  <a:schemeClr val="accent1"/>
                </a:solidFill>
                <a:latin typeface="Meiryo UI"/>
                <a:ea typeface="Meiryo UI"/>
              </a:rPr>
              <a:t>排出量</a:t>
            </a:r>
          </a:p>
        </p:txBody>
      </p:sp>
      <p:sp>
        <p:nvSpPr>
          <p:cNvPr id="40" name="TextBox 24">
            <a:extLst>
              <a:ext uri="{FF2B5EF4-FFF2-40B4-BE49-F238E27FC236}">
                <a16:creationId xmlns:a16="http://schemas.microsoft.com/office/drawing/2014/main" id="{AE50EC37-A7DA-47F2-BBA9-6DBAD01FECE2}"/>
              </a:ext>
            </a:extLst>
          </p:cNvPr>
          <p:cNvSpPr txBox="1"/>
          <p:nvPr/>
        </p:nvSpPr>
        <p:spPr>
          <a:xfrm>
            <a:off x="-876521" y="4418359"/>
            <a:ext cx="4658568" cy="1448693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en-US" altLang="ja-JP" sz="6000" dirty="0">
                <a:solidFill>
                  <a:srgbClr val="00B0F0"/>
                </a:solidFill>
                <a:latin typeface="Meiryo UI"/>
                <a:ea typeface="Meiryo UI"/>
              </a:rPr>
              <a:t>733</a:t>
            </a:r>
            <a:r>
              <a:rPr lang="ja-JP" altLang="en-US" sz="6000" dirty="0">
                <a:solidFill>
                  <a:srgbClr val="00B0F0"/>
                </a:solidFill>
                <a:latin typeface="Meiryo UI"/>
                <a:ea typeface="Meiryo UI"/>
              </a:rPr>
              <a:t>トン</a:t>
            </a:r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BF19566F-0FFB-4BF7-A786-5C3B1327D811}"/>
              </a:ext>
            </a:extLst>
          </p:cNvPr>
          <p:cNvCxnSpPr>
            <a:cxnSpLocks/>
          </p:cNvCxnSpPr>
          <p:nvPr/>
        </p:nvCxnSpPr>
        <p:spPr>
          <a:xfrm>
            <a:off x="-609600" y="4211143"/>
            <a:ext cx="3985846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24">
            <a:extLst>
              <a:ext uri="{FF2B5EF4-FFF2-40B4-BE49-F238E27FC236}">
                <a16:creationId xmlns:a16="http://schemas.microsoft.com/office/drawing/2014/main" id="{5ADEA56E-DC16-4895-9118-FDC12E19EC92}"/>
              </a:ext>
            </a:extLst>
          </p:cNvPr>
          <p:cNvSpPr txBox="1"/>
          <p:nvPr/>
        </p:nvSpPr>
        <p:spPr>
          <a:xfrm>
            <a:off x="14150909" y="3179885"/>
            <a:ext cx="9175774" cy="970298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ja-JP" altLang="en-US" sz="5400" b="1" dirty="0">
                <a:solidFill>
                  <a:schemeClr val="accent1"/>
                </a:solidFill>
                <a:latin typeface="Meiryo UI"/>
                <a:ea typeface="Meiryo UI"/>
              </a:rPr>
              <a:t>削減</a:t>
            </a:r>
            <a:r>
              <a:rPr lang="en-US" altLang="ja-JP" sz="5400" b="1" dirty="0">
                <a:solidFill>
                  <a:schemeClr val="accent1"/>
                </a:solidFill>
                <a:latin typeface="Meiryo UI"/>
                <a:ea typeface="Meiryo UI"/>
              </a:rPr>
              <a:t>CO2</a:t>
            </a:r>
            <a:r>
              <a:rPr lang="ja-JP" altLang="en-US" sz="5400" b="1" dirty="0">
                <a:solidFill>
                  <a:schemeClr val="accent1"/>
                </a:solidFill>
                <a:latin typeface="Meiryo UI"/>
                <a:ea typeface="Meiryo UI"/>
              </a:rPr>
              <a:t>排出量の貨幣価値</a:t>
            </a:r>
          </a:p>
        </p:txBody>
      </p:sp>
      <p:sp>
        <p:nvSpPr>
          <p:cNvPr id="17" name="TextBox 24">
            <a:extLst>
              <a:ext uri="{FF2B5EF4-FFF2-40B4-BE49-F238E27FC236}">
                <a16:creationId xmlns:a16="http://schemas.microsoft.com/office/drawing/2014/main" id="{04865C5D-7B19-4A3C-94BA-158F5FB4EAF6}"/>
              </a:ext>
            </a:extLst>
          </p:cNvPr>
          <p:cNvSpPr txBox="1"/>
          <p:nvPr/>
        </p:nvSpPr>
        <p:spPr>
          <a:xfrm>
            <a:off x="15726862" y="4418359"/>
            <a:ext cx="6023868" cy="1448693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algn="ctr" defTabSz="457200">
              <a:spcAft>
                <a:spcPts val="600"/>
              </a:spcAft>
            </a:pPr>
            <a:r>
              <a:rPr lang="en-US" altLang="ja-JP" sz="7200" b="1" dirty="0">
                <a:solidFill>
                  <a:srgbClr val="00B0F0"/>
                </a:solidFill>
                <a:latin typeface="Meiryo UI"/>
                <a:ea typeface="Meiryo UI"/>
              </a:rPr>
              <a:t>1,044,641</a:t>
            </a:r>
            <a:r>
              <a:rPr lang="ja-JP" altLang="en-US" sz="7200" b="1" dirty="0">
                <a:solidFill>
                  <a:srgbClr val="00B0F0"/>
                </a:solidFill>
                <a:latin typeface="Meiryo UI"/>
                <a:ea typeface="Meiryo UI"/>
              </a:rPr>
              <a:t>円</a:t>
            </a: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9B0AAC26-01C2-4EAA-B647-EE6D3F278E2E}"/>
              </a:ext>
            </a:extLst>
          </p:cNvPr>
          <p:cNvCxnSpPr>
            <a:cxnSpLocks/>
          </p:cNvCxnSpPr>
          <p:nvPr/>
        </p:nvCxnSpPr>
        <p:spPr>
          <a:xfrm>
            <a:off x="14150909" y="4211143"/>
            <a:ext cx="9175774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869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88BDB544-2AA6-475D-880F-9A294A38A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913899"/>
              </p:ext>
            </p:extLst>
          </p:nvPr>
        </p:nvGraphicFramePr>
        <p:xfrm>
          <a:off x="640080" y="-3935254"/>
          <a:ext cx="24262079" cy="1743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560">
                  <a:extLst>
                    <a:ext uri="{9D8B030D-6E8A-4147-A177-3AD203B41FA5}">
                      <a16:colId xmlns:a16="http://schemas.microsoft.com/office/drawing/2014/main" val="1845549662"/>
                    </a:ext>
                  </a:extLst>
                </a:gridCol>
                <a:gridCol w="3931920">
                  <a:extLst>
                    <a:ext uri="{9D8B030D-6E8A-4147-A177-3AD203B41FA5}">
                      <a16:colId xmlns:a16="http://schemas.microsoft.com/office/drawing/2014/main" val="768626357"/>
                    </a:ext>
                  </a:extLst>
                </a:gridCol>
                <a:gridCol w="6060681">
                  <a:extLst>
                    <a:ext uri="{9D8B030D-6E8A-4147-A177-3AD203B41FA5}">
                      <a16:colId xmlns:a16="http://schemas.microsoft.com/office/drawing/2014/main" val="933159959"/>
                    </a:ext>
                  </a:extLst>
                </a:gridCol>
                <a:gridCol w="6893319">
                  <a:extLst>
                    <a:ext uri="{9D8B030D-6E8A-4147-A177-3AD203B41FA5}">
                      <a16:colId xmlns:a16="http://schemas.microsoft.com/office/drawing/2014/main" val="117510842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val="2580115179"/>
                    </a:ext>
                  </a:extLst>
                </a:gridCol>
              </a:tblGrid>
              <a:tr h="2487454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36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野球の試合</a:t>
                      </a:r>
                    </a:p>
                  </a:txBody>
                  <a:tcPr marL="468000" marR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36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ja-JP" altLang="en-US" sz="36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公式戦試合数は</a:t>
                      </a:r>
                      <a:r>
                        <a:rPr kumimoji="1" lang="en-US" altLang="ja-JP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64</a:t>
                      </a:r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試合（</a:t>
                      </a:r>
                      <a:r>
                        <a:rPr kumimoji="1" lang="en-US" altLang="ja-JP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64</a:t>
                      </a:r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オープン戦</a:t>
                      </a:r>
                      <a:r>
                        <a:rPr kumimoji="1" lang="en-US" altLang="ja-JP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試合（</a:t>
                      </a:r>
                      <a:r>
                        <a:rPr kumimoji="1" lang="en-US" altLang="ja-JP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クライマックスシリーズ３試合（３日）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日本シリーズ２試合（２日）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6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８時間</a:t>
                      </a:r>
                      <a:endParaRPr kumimoji="1" lang="en-US" altLang="ja-JP" sz="36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試合前の練習等の使用時間：２時間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開場から試合開始まで：２時間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試合時間：３時間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試合終了から閉場まで：１時間</a:t>
                      </a:r>
                    </a:p>
                  </a:txBody>
                  <a:tcPr marL="36000" marR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632</a:t>
                      </a:r>
                      <a:r>
                        <a:rPr kumimoji="1" lang="ja-JP" altLang="en-US" sz="4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465608"/>
                  </a:ext>
                </a:extLst>
              </a:tr>
              <a:tr h="2625949"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0" marR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通常ライブ</a:t>
                      </a:r>
                    </a:p>
                    <a:p>
                      <a:pPr algn="ctr"/>
                      <a:r>
                        <a:rPr kumimoji="1" lang="ja-JP" altLang="en-US" sz="36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（アーティスト１組の</a:t>
                      </a:r>
                      <a:endParaRPr kumimoji="1" lang="en-US" altLang="ja-JP" sz="36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36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ライブコンサート）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40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リハーサル：２時間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開場から開演まで：２時間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ライブ時間：３時間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終演から閉場まで：１時間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6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320</a:t>
                      </a:r>
                      <a:r>
                        <a:rPr kumimoji="1" lang="ja-JP" altLang="en-US" sz="4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654129"/>
                  </a:ext>
                </a:extLst>
              </a:tr>
              <a:tr h="23880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ライブイベント</a:t>
                      </a:r>
                    </a:p>
                  </a:txBody>
                  <a:tcPr marL="0" marR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音楽フェス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40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開演前準備：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開場から終演まで：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終演から閉場まで：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6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4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604438"/>
                  </a:ext>
                </a:extLst>
              </a:tr>
              <a:tr h="2309243"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0" marR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オールナイトライブ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40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8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開演前準備：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3714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開場から終演まで：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閉演から閉場まで：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6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4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806227"/>
                  </a:ext>
                </a:extLst>
              </a:tr>
              <a:tr h="2682240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36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展示会</a:t>
                      </a:r>
                    </a:p>
                  </a:txBody>
                  <a:tcPr marL="468000" marR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36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40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開場前準備：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開場から終了まで：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終了から閉場まで：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6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84</a:t>
                      </a:r>
                      <a:r>
                        <a:rPr kumimoji="1" lang="ja-JP" altLang="en-US" sz="4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136771"/>
                  </a:ext>
                </a:extLst>
              </a:tr>
              <a:tr h="1218854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36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イベント準備</a:t>
                      </a:r>
                    </a:p>
                  </a:txBody>
                  <a:tcPr marL="468000" marR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36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40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イベントを前日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日で準備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イベントの次の日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日で撤収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6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40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バイトを使って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日で撤収</a:t>
                      </a:r>
                    </a:p>
                  </a:txBody>
                  <a:tcPr marL="36000" marR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4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1,392</a:t>
                      </a:r>
                      <a:r>
                        <a:rPr kumimoji="1" lang="ja-JP" altLang="en-US" sz="4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597953"/>
                  </a:ext>
                </a:extLst>
              </a:tr>
            </a:tbl>
          </a:graphicData>
        </a:graphic>
      </p:graphicFrame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17E59F5-A737-4CCC-B240-C327313EB977}"/>
              </a:ext>
            </a:extLst>
          </p:cNvPr>
          <p:cNvSpPr/>
          <p:nvPr/>
        </p:nvSpPr>
        <p:spPr>
          <a:xfrm>
            <a:off x="8869680" y="-5242560"/>
            <a:ext cx="5090160" cy="1307306"/>
          </a:xfrm>
          <a:prstGeom prst="rect">
            <a:avLst/>
          </a:prstGeom>
          <a:solidFill>
            <a:srgbClr val="00B0F0"/>
          </a:solidFill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日数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5315DFEA-4387-4258-A9F2-A20A4333BFC4}"/>
              </a:ext>
            </a:extLst>
          </p:cNvPr>
          <p:cNvSpPr/>
          <p:nvPr/>
        </p:nvSpPr>
        <p:spPr>
          <a:xfrm>
            <a:off x="14860409" y="-5242560"/>
            <a:ext cx="6093182" cy="1307306"/>
          </a:xfrm>
          <a:prstGeom prst="rect">
            <a:avLst/>
          </a:prstGeom>
          <a:solidFill>
            <a:srgbClr val="00B0F0"/>
          </a:solidFill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時間／日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4DB36F48-6EC5-408C-B73C-B97E305FCD63}"/>
              </a:ext>
            </a:extLst>
          </p:cNvPr>
          <p:cNvSpPr/>
          <p:nvPr/>
        </p:nvSpPr>
        <p:spPr>
          <a:xfrm>
            <a:off x="21854160" y="-5242560"/>
            <a:ext cx="3017518" cy="1307306"/>
          </a:xfrm>
          <a:prstGeom prst="rect">
            <a:avLst/>
          </a:prstGeom>
          <a:solidFill>
            <a:srgbClr val="00B0F0"/>
          </a:solidFill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照明稼働</a:t>
            </a:r>
            <a:endParaRPr kumimoji="1" lang="en-US" altLang="ja-JP" sz="4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</a:t>
            </a:r>
          </a:p>
        </p:txBody>
      </p:sp>
      <p:sp>
        <p:nvSpPr>
          <p:cNvPr id="17" name="乗算記号 16">
            <a:extLst>
              <a:ext uri="{FF2B5EF4-FFF2-40B4-BE49-F238E27FC236}">
                <a16:creationId xmlns:a16="http://schemas.microsoft.com/office/drawing/2014/main" id="{00624E95-5589-4161-BBB5-3C32A9514476}"/>
              </a:ext>
            </a:extLst>
          </p:cNvPr>
          <p:cNvSpPr/>
          <p:nvPr/>
        </p:nvSpPr>
        <p:spPr>
          <a:xfrm>
            <a:off x="14127479" y="-4882608"/>
            <a:ext cx="587402" cy="587402"/>
          </a:xfrm>
          <a:prstGeom prst="mathMultiply">
            <a:avLst>
              <a:gd name="adj1" fmla="val 11438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次の値と等しい 17">
            <a:extLst>
              <a:ext uri="{FF2B5EF4-FFF2-40B4-BE49-F238E27FC236}">
                <a16:creationId xmlns:a16="http://schemas.microsoft.com/office/drawing/2014/main" id="{774233B1-629B-4944-B93D-A047E028821A}"/>
              </a:ext>
            </a:extLst>
          </p:cNvPr>
          <p:cNvSpPr/>
          <p:nvPr/>
        </p:nvSpPr>
        <p:spPr>
          <a:xfrm>
            <a:off x="21074100" y="-4882608"/>
            <a:ext cx="587402" cy="587402"/>
          </a:xfrm>
          <a:prstGeom prst="mathEqual">
            <a:avLst>
              <a:gd name="adj1" fmla="val 14400"/>
              <a:gd name="adj2" fmla="val 2696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37DE1814-15CD-4F54-96EA-AAFCB80056C2}"/>
              </a:ext>
            </a:extLst>
          </p:cNvPr>
          <p:cNvSpPr/>
          <p:nvPr/>
        </p:nvSpPr>
        <p:spPr>
          <a:xfrm>
            <a:off x="12100560" y="13565412"/>
            <a:ext cx="12771118" cy="915405"/>
          </a:xfrm>
          <a:prstGeom prst="rect">
            <a:avLst/>
          </a:prstGeom>
          <a:noFill/>
          <a:ln w="476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algn="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ja-JP" sz="36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照明稼働時間合計</a:t>
            </a:r>
            <a:r>
              <a:rPr kumimoji="1" lang="ja-JP" altLang="en-US" sz="6600" b="1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66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2,468</a:t>
            </a:r>
            <a:r>
              <a:rPr kumimoji="1" lang="ja-JP" altLang="en-US" sz="66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</a:t>
            </a:r>
          </a:p>
        </p:txBody>
      </p:sp>
    </p:spTree>
    <p:extLst>
      <p:ext uri="{BB962C8B-B14F-4D97-AF65-F5344CB8AC3E}">
        <p14:creationId xmlns:p14="http://schemas.microsoft.com/office/powerpoint/2010/main" val="164226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88BDB544-2AA6-475D-880F-9A294A38A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400127"/>
              </p:ext>
            </p:extLst>
          </p:nvPr>
        </p:nvGraphicFramePr>
        <p:xfrm>
          <a:off x="-792479" y="4596817"/>
          <a:ext cx="24262079" cy="4272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0480">
                  <a:extLst>
                    <a:ext uri="{9D8B030D-6E8A-4147-A177-3AD203B41FA5}">
                      <a16:colId xmlns:a16="http://schemas.microsoft.com/office/drawing/2014/main" val="1845549662"/>
                    </a:ext>
                  </a:extLst>
                </a:gridCol>
                <a:gridCol w="6060681">
                  <a:extLst>
                    <a:ext uri="{9D8B030D-6E8A-4147-A177-3AD203B41FA5}">
                      <a16:colId xmlns:a16="http://schemas.microsoft.com/office/drawing/2014/main" val="933159959"/>
                    </a:ext>
                  </a:extLst>
                </a:gridCol>
                <a:gridCol w="6405638">
                  <a:extLst>
                    <a:ext uri="{9D8B030D-6E8A-4147-A177-3AD203B41FA5}">
                      <a16:colId xmlns:a16="http://schemas.microsoft.com/office/drawing/2014/main" val="117510842"/>
                    </a:ext>
                  </a:extLst>
                </a:gridCol>
                <a:gridCol w="4145280">
                  <a:extLst>
                    <a:ext uri="{9D8B030D-6E8A-4147-A177-3AD203B41FA5}">
                      <a16:colId xmlns:a16="http://schemas.microsoft.com/office/drawing/2014/main" val="2580115179"/>
                    </a:ext>
                  </a:extLst>
                </a:gridCol>
              </a:tblGrid>
              <a:tr h="427286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5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野球の試合</a:t>
                      </a:r>
                      <a:endParaRPr kumimoji="1" lang="ja-JP" altLang="en-US" sz="36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68000" marR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6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5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632</a:t>
                      </a:r>
                      <a:r>
                        <a:rPr kumimoji="1" lang="ja-JP" altLang="en-US" sz="5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465608"/>
                  </a:ext>
                </a:extLst>
              </a:tr>
            </a:tbl>
          </a:graphicData>
        </a:graphic>
      </p:graphicFrame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17E59F5-A737-4CCC-B240-C327313EB977}"/>
              </a:ext>
            </a:extLst>
          </p:cNvPr>
          <p:cNvSpPr/>
          <p:nvPr/>
        </p:nvSpPr>
        <p:spPr>
          <a:xfrm>
            <a:off x="4921112" y="3291840"/>
            <a:ext cx="5090160" cy="1307306"/>
          </a:xfrm>
          <a:prstGeom prst="rect">
            <a:avLst/>
          </a:prstGeom>
          <a:solidFill>
            <a:srgbClr val="00B0F0"/>
          </a:solidFill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日数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5315DFEA-4387-4258-A9F2-A20A4333BFC4}"/>
              </a:ext>
            </a:extLst>
          </p:cNvPr>
          <p:cNvSpPr/>
          <p:nvPr/>
        </p:nvSpPr>
        <p:spPr>
          <a:xfrm>
            <a:off x="10911841" y="3291840"/>
            <a:ext cx="6093182" cy="1307306"/>
          </a:xfrm>
          <a:prstGeom prst="rect">
            <a:avLst/>
          </a:prstGeom>
          <a:solidFill>
            <a:srgbClr val="00B0F0"/>
          </a:solidFill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照明稼働時間／日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4DB36F48-6EC5-408C-B73C-B97E305FCD63}"/>
              </a:ext>
            </a:extLst>
          </p:cNvPr>
          <p:cNvSpPr/>
          <p:nvPr/>
        </p:nvSpPr>
        <p:spPr>
          <a:xfrm>
            <a:off x="17905592" y="3291840"/>
            <a:ext cx="5564008" cy="1307306"/>
          </a:xfrm>
          <a:prstGeom prst="rect">
            <a:avLst/>
          </a:prstGeom>
          <a:solidFill>
            <a:srgbClr val="00B0F0"/>
          </a:solidFill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照明稼働時間／年間</a:t>
            </a:r>
          </a:p>
        </p:txBody>
      </p:sp>
      <p:sp>
        <p:nvSpPr>
          <p:cNvPr id="17" name="乗算記号 16">
            <a:extLst>
              <a:ext uri="{FF2B5EF4-FFF2-40B4-BE49-F238E27FC236}">
                <a16:creationId xmlns:a16="http://schemas.microsoft.com/office/drawing/2014/main" id="{00624E95-5589-4161-BBB5-3C32A9514476}"/>
              </a:ext>
            </a:extLst>
          </p:cNvPr>
          <p:cNvSpPr/>
          <p:nvPr/>
        </p:nvSpPr>
        <p:spPr>
          <a:xfrm>
            <a:off x="10178911" y="3651792"/>
            <a:ext cx="587402" cy="587402"/>
          </a:xfrm>
          <a:prstGeom prst="mathMultiply">
            <a:avLst>
              <a:gd name="adj1" fmla="val 11438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次の値と等しい 17">
            <a:extLst>
              <a:ext uri="{FF2B5EF4-FFF2-40B4-BE49-F238E27FC236}">
                <a16:creationId xmlns:a16="http://schemas.microsoft.com/office/drawing/2014/main" id="{774233B1-629B-4944-B93D-A047E028821A}"/>
              </a:ext>
            </a:extLst>
          </p:cNvPr>
          <p:cNvSpPr/>
          <p:nvPr/>
        </p:nvSpPr>
        <p:spPr>
          <a:xfrm>
            <a:off x="17125532" y="3651792"/>
            <a:ext cx="587402" cy="587402"/>
          </a:xfrm>
          <a:prstGeom prst="mathEqual">
            <a:avLst>
              <a:gd name="adj1" fmla="val 14400"/>
              <a:gd name="adj2" fmla="val 2696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6F29221-D1A0-45EA-B4DA-87E04220F1B8}"/>
              </a:ext>
            </a:extLst>
          </p:cNvPr>
          <p:cNvSpPr/>
          <p:nvPr/>
        </p:nvSpPr>
        <p:spPr>
          <a:xfrm>
            <a:off x="4382245" y="4911664"/>
            <a:ext cx="6384068" cy="3754994"/>
          </a:xfrm>
          <a:prstGeom prst="rect">
            <a:avLst/>
          </a:prstGeom>
          <a:noFill/>
          <a:ln w="476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4800" b="1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79</a:t>
            </a:r>
            <a:r>
              <a:rPr kumimoji="1" lang="ja-JP" altLang="en-US" sz="4800" b="1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</a:t>
            </a: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endParaRPr kumimoji="1" lang="ja-JP" altLang="en-US" sz="1400" kern="1200" dirty="0">
              <a:solidFill>
                <a:srgbClr val="4472C4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8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公式戦試合数は</a:t>
            </a:r>
            <a:r>
              <a:rPr kumimoji="1" lang="en-US" altLang="ja-JP" sz="28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64</a:t>
            </a:r>
            <a:r>
              <a:rPr kumimoji="1" lang="ja-JP" altLang="en-US" sz="28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試合（</a:t>
            </a:r>
            <a:r>
              <a:rPr kumimoji="1" lang="en-US" altLang="ja-JP" sz="28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64</a:t>
            </a:r>
            <a:r>
              <a:rPr kumimoji="1" lang="ja-JP" altLang="en-US" sz="28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日）</a:t>
            </a: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8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オープン戦</a:t>
            </a:r>
            <a:r>
              <a:rPr kumimoji="1" lang="en-US" altLang="ja-JP" sz="28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10</a:t>
            </a:r>
            <a:r>
              <a:rPr kumimoji="1" lang="ja-JP" altLang="en-US" sz="28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試合（</a:t>
            </a:r>
            <a:r>
              <a:rPr kumimoji="1" lang="en-US" altLang="ja-JP" sz="28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10</a:t>
            </a:r>
            <a:r>
              <a:rPr kumimoji="1" lang="ja-JP" altLang="en-US" sz="28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日）</a:t>
            </a: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8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クライマックスシリーズ３試合（３日）</a:t>
            </a: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8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日本シリーズ２試合（２日）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25C6FE1-9486-45AD-A112-1C33FC404B0B}"/>
              </a:ext>
            </a:extLst>
          </p:cNvPr>
          <p:cNvSpPr/>
          <p:nvPr/>
        </p:nvSpPr>
        <p:spPr>
          <a:xfrm>
            <a:off x="10911841" y="4911664"/>
            <a:ext cx="6384068" cy="3754994"/>
          </a:xfrm>
          <a:prstGeom prst="rect">
            <a:avLst/>
          </a:prstGeom>
          <a:noFill/>
          <a:ln w="476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4800" b="1" dirty="0">
                <a:solidFill>
                  <a:srgbClr val="4472C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4800" b="1" dirty="0">
                <a:solidFill>
                  <a:srgbClr val="4472C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</a:t>
            </a:r>
            <a:endParaRPr kumimoji="1" lang="ja-JP" altLang="en-US" sz="4800" b="1" kern="1200" dirty="0">
              <a:solidFill>
                <a:srgbClr val="4472C4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endParaRPr kumimoji="1" lang="ja-JP" altLang="en-US" sz="1400" kern="1200" dirty="0">
              <a:solidFill>
                <a:srgbClr val="4472C4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algn="ctr"/>
            <a:r>
              <a:rPr kumimoji="1" lang="ja-JP" altLang="en-US" sz="2800" b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試合前の練習等の使用時間：２時間</a:t>
            </a:r>
          </a:p>
          <a:p>
            <a:pPr algn="ctr"/>
            <a:r>
              <a:rPr kumimoji="1" lang="ja-JP" altLang="en-US" sz="2800" b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開場から試合開始まで：２時間</a:t>
            </a:r>
          </a:p>
          <a:p>
            <a:pPr algn="ctr"/>
            <a:r>
              <a:rPr kumimoji="1" lang="ja-JP" altLang="en-US" sz="2800" b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試合時間：３時間</a:t>
            </a:r>
          </a:p>
          <a:p>
            <a:pPr algn="ctr"/>
            <a:r>
              <a:rPr kumimoji="1" lang="ja-JP" altLang="en-US" sz="2800" b="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試合終了から閉場まで：１時間</a:t>
            </a:r>
          </a:p>
        </p:txBody>
      </p:sp>
    </p:spTree>
    <p:extLst>
      <p:ext uri="{BB962C8B-B14F-4D97-AF65-F5344CB8AC3E}">
        <p14:creationId xmlns:p14="http://schemas.microsoft.com/office/powerpoint/2010/main" val="2134296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方体 1">
            <a:extLst>
              <a:ext uri="{FF2B5EF4-FFF2-40B4-BE49-F238E27FC236}">
                <a16:creationId xmlns:a16="http://schemas.microsoft.com/office/drawing/2014/main" id="{A3B4D80A-263C-4656-AF80-73C49AC9EC1F}"/>
              </a:ext>
            </a:extLst>
          </p:cNvPr>
          <p:cNvSpPr/>
          <p:nvPr/>
        </p:nvSpPr>
        <p:spPr>
          <a:xfrm>
            <a:off x="1976283" y="3111909"/>
            <a:ext cx="2625214" cy="2625214"/>
          </a:xfrm>
          <a:prstGeom prst="cub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商品</a:t>
            </a:r>
          </a:p>
        </p:txBody>
      </p:sp>
      <p:pic>
        <p:nvPicPr>
          <p:cNvPr id="23" name="グラフィックス 22" descr="男性の集団">
            <a:extLst>
              <a:ext uri="{FF2B5EF4-FFF2-40B4-BE49-F238E27FC236}">
                <a16:creationId xmlns:a16="http://schemas.microsoft.com/office/drawing/2014/main" id="{62EC66F5-AF04-44FC-AB54-2367E1A5A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268077" y="2935196"/>
            <a:ext cx="3037902" cy="3037902"/>
          </a:xfrm>
          <a:prstGeom prst="rect">
            <a:avLst/>
          </a:prstGeom>
        </p:spPr>
      </p:pic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C80005F4-4EC6-4476-8401-56EAC75B1B98}"/>
              </a:ext>
            </a:extLst>
          </p:cNvPr>
          <p:cNvGrpSpPr/>
          <p:nvPr/>
        </p:nvGrpSpPr>
        <p:grpSpPr>
          <a:xfrm>
            <a:off x="6193280" y="3923544"/>
            <a:ext cx="6105828" cy="925600"/>
            <a:chOff x="6193280" y="3923544"/>
            <a:chExt cx="6105828" cy="92560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41" name="四角形: 角を丸くする 40">
              <a:extLst>
                <a:ext uri="{FF2B5EF4-FFF2-40B4-BE49-F238E27FC236}">
                  <a16:creationId xmlns:a16="http://schemas.microsoft.com/office/drawing/2014/main" id="{2BE3565D-7FDF-4D1C-864C-064BE9C0670B}"/>
                </a:ext>
              </a:extLst>
            </p:cNvPr>
            <p:cNvSpPr/>
            <p:nvPr/>
          </p:nvSpPr>
          <p:spPr>
            <a:xfrm>
              <a:off x="6193280" y="4229036"/>
              <a:ext cx="5901439" cy="31858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四角形: 角を丸くする 68">
              <a:extLst>
                <a:ext uri="{FF2B5EF4-FFF2-40B4-BE49-F238E27FC236}">
                  <a16:creationId xmlns:a16="http://schemas.microsoft.com/office/drawing/2014/main" id="{7D54B250-FB77-4132-9FC0-C93FA905037B}"/>
                </a:ext>
              </a:extLst>
            </p:cNvPr>
            <p:cNvSpPr/>
            <p:nvPr/>
          </p:nvSpPr>
          <p:spPr>
            <a:xfrm rot="1630974">
              <a:off x="10783824" y="3923544"/>
              <a:ext cx="1494522" cy="31858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四角形: 角を丸くする 69">
              <a:extLst>
                <a:ext uri="{FF2B5EF4-FFF2-40B4-BE49-F238E27FC236}">
                  <a16:creationId xmlns:a16="http://schemas.microsoft.com/office/drawing/2014/main" id="{2D60F7B6-4AB2-4357-B80D-EC6145C1D158}"/>
                </a:ext>
              </a:extLst>
            </p:cNvPr>
            <p:cNvSpPr/>
            <p:nvPr/>
          </p:nvSpPr>
          <p:spPr>
            <a:xfrm rot="19661826">
              <a:off x="10804586" y="4530564"/>
              <a:ext cx="1494522" cy="31858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8DF7435C-73C3-43D3-AB6E-C817B1811D50}"/>
              </a:ext>
            </a:extLst>
          </p:cNvPr>
          <p:cNvSpPr/>
          <p:nvPr/>
        </p:nvSpPr>
        <p:spPr>
          <a:xfrm>
            <a:off x="1763593" y="1369359"/>
            <a:ext cx="3531078" cy="977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600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なにを</a:t>
            </a:r>
            <a:endParaRPr kumimoji="1" lang="en-US" altLang="ja-JP" sz="6600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DD5032C1-4B52-4A5B-9305-7CCFB7F30F80}"/>
              </a:ext>
            </a:extLst>
          </p:cNvPr>
          <p:cNvSpPr/>
          <p:nvPr/>
        </p:nvSpPr>
        <p:spPr>
          <a:xfrm>
            <a:off x="13010869" y="1369359"/>
            <a:ext cx="3531078" cy="977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600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だれに</a:t>
            </a:r>
            <a:endParaRPr kumimoji="1" lang="en-US" altLang="ja-JP" sz="6600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201EA8C9-0F87-4E40-9FEE-8BF0F1F926F2}"/>
              </a:ext>
            </a:extLst>
          </p:cNvPr>
          <p:cNvSpPr/>
          <p:nvPr/>
        </p:nvSpPr>
        <p:spPr>
          <a:xfrm>
            <a:off x="7304034" y="1369359"/>
            <a:ext cx="3531078" cy="977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600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どのように</a:t>
            </a:r>
            <a:endParaRPr kumimoji="1" lang="en-US" altLang="ja-JP" sz="6600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591E0835-3E9A-4C6E-B9AB-78E25CF97795}"/>
              </a:ext>
            </a:extLst>
          </p:cNvPr>
          <p:cNvSpPr/>
          <p:nvPr/>
        </p:nvSpPr>
        <p:spPr>
          <a:xfrm>
            <a:off x="16208991" y="4778640"/>
            <a:ext cx="1610086" cy="977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</a:t>
            </a:r>
            <a:endParaRPr kumimoji="1" lang="en-US" altLang="ja-JP" sz="4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平行四辺形 46">
            <a:extLst>
              <a:ext uri="{FF2B5EF4-FFF2-40B4-BE49-F238E27FC236}">
                <a16:creationId xmlns:a16="http://schemas.microsoft.com/office/drawing/2014/main" id="{C32FD69D-020C-4D21-BAE1-39117042F943}"/>
              </a:ext>
            </a:extLst>
          </p:cNvPr>
          <p:cNvSpPr/>
          <p:nvPr/>
        </p:nvSpPr>
        <p:spPr>
          <a:xfrm>
            <a:off x="1386348" y="2420207"/>
            <a:ext cx="4032996" cy="139934"/>
          </a:xfrm>
          <a:prstGeom prst="parallelogram">
            <a:avLst>
              <a:gd name="adj" fmla="val 194048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7902">
                <a:schemeClr val="bg1"/>
              </a:gs>
              <a:gs pos="5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平行四辺形 81">
            <a:extLst>
              <a:ext uri="{FF2B5EF4-FFF2-40B4-BE49-F238E27FC236}">
                <a16:creationId xmlns:a16="http://schemas.microsoft.com/office/drawing/2014/main" id="{1539ED37-21D3-4AF1-B794-872A6CAD6604}"/>
              </a:ext>
            </a:extLst>
          </p:cNvPr>
          <p:cNvSpPr/>
          <p:nvPr/>
        </p:nvSpPr>
        <p:spPr>
          <a:xfrm>
            <a:off x="7053075" y="2420207"/>
            <a:ext cx="4032996" cy="139934"/>
          </a:xfrm>
          <a:prstGeom prst="parallelogram">
            <a:avLst>
              <a:gd name="adj" fmla="val 194048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7902">
                <a:schemeClr val="bg1"/>
              </a:gs>
              <a:gs pos="5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平行四辺形 85">
            <a:extLst>
              <a:ext uri="{FF2B5EF4-FFF2-40B4-BE49-F238E27FC236}">
                <a16:creationId xmlns:a16="http://schemas.microsoft.com/office/drawing/2014/main" id="{9C30D302-1040-4262-9A21-9434C89906E0}"/>
              </a:ext>
            </a:extLst>
          </p:cNvPr>
          <p:cNvSpPr/>
          <p:nvPr/>
        </p:nvSpPr>
        <p:spPr>
          <a:xfrm>
            <a:off x="12759910" y="2420207"/>
            <a:ext cx="4032996" cy="139934"/>
          </a:xfrm>
          <a:prstGeom prst="parallelogram">
            <a:avLst>
              <a:gd name="adj" fmla="val 194048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7902">
                <a:schemeClr val="bg1"/>
              </a:gs>
              <a:gs pos="56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958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88BDB544-2AA6-475D-880F-9A294A38A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436120"/>
              </p:ext>
            </p:extLst>
          </p:nvPr>
        </p:nvGraphicFramePr>
        <p:xfrm>
          <a:off x="-3587261" y="1354773"/>
          <a:ext cx="26843501" cy="11652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0880">
                  <a:extLst>
                    <a:ext uri="{9D8B030D-6E8A-4147-A177-3AD203B41FA5}">
                      <a16:colId xmlns:a16="http://schemas.microsoft.com/office/drawing/2014/main" val="1845549662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768626357"/>
                    </a:ext>
                  </a:extLst>
                </a:gridCol>
                <a:gridCol w="5755881">
                  <a:extLst>
                    <a:ext uri="{9D8B030D-6E8A-4147-A177-3AD203B41FA5}">
                      <a16:colId xmlns:a16="http://schemas.microsoft.com/office/drawing/2014/main" val="933159959"/>
                    </a:ext>
                  </a:extLst>
                </a:gridCol>
                <a:gridCol w="6893319">
                  <a:extLst>
                    <a:ext uri="{9D8B030D-6E8A-4147-A177-3AD203B41FA5}">
                      <a16:colId xmlns:a16="http://schemas.microsoft.com/office/drawing/2014/main" val="117510842"/>
                    </a:ext>
                  </a:extLst>
                </a:gridCol>
                <a:gridCol w="6239021">
                  <a:extLst>
                    <a:ext uri="{9D8B030D-6E8A-4147-A177-3AD203B41FA5}">
                      <a16:colId xmlns:a16="http://schemas.microsoft.com/office/drawing/2014/main" val="2580115179"/>
                    </a:ext>
                  </a:extLst>
                </a:gridCol>
              </a:tblGrid>
              <a:tr h="2625949"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0" marR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通常ライブ</a:t>
                      </a:r>
                    </a:p>
                    <a:p>
                      <a:pPr algn="ctr"/>
                      <a:r>
                        <a:rPr kumimoji="1" lang="ja-JP" altLang="en-US" sz="36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（アーティスト１組</a:t>
                      </a:r>
                      <a:br>
                        <a:rPr kumimoji="1" lang="en-US" altLang="ja-JP" sz="36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36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のライブコンサート）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6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48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sz="48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40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リハーサル：２時間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開場から開演まで：２時間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ライブ時間：３時間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終演から閉場まで：１時間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6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320</a:t>
                      </a:r>
                      <a:r>
                        <a:rPr kumimoji="1" lang="ja-JP" altLang="en-US" sz="5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654129"/>
                  </a:ext>
                </a:extLst>
              </a:tr>
              <a:tr h="23880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ライブイベント</a:t>
                      </a:r>
                    </a:p>
                  </a:txBody>
                  <a:tcPr marL="0" marR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音楽フェス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48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40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開演前準備：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開場から終演まで：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終演から閉場まで：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6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5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604438"/>
                  </a:ext>
                </a:extLst>
              </a:tr>
              <a:tr h="2309243"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80000" marR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オールナイトライブ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48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40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8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開演前準備：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13714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開場から終演まで：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閉演から閉場まで：</a:t>
                      </a:r>
                      <a:r>
                        <a:rPr kumimoji="1" lang="en-US" altLang="ja-JP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80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6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5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806227"/>
                  </a:ext>
                </a:extLst>
              </a:tr>
              <a:tr h="272231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展示会</a:t>
                      </a:r>
                    </a:p>
                  </a:txBody>
                  <a:tcPr marL="468000" marR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48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40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開場前準備：</a:t>
                      </a:r>
                      <a:r>
                        <a:rPr kumimoji="1" lang="en-US" altLang="ja-JP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開場から終了まで：</a:t>
                      </a:r>
                      <a:r>
                        <a:rPr kumimoji="1" lang="en-US" altLang="ja-JP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終了から閉場まで：</a:t>
                      </a:r>
                      <a:r>
                        <a:rPr kumimoji="1" lang="en-US" altLang="ja-JP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84</a:t>
                      </a:r>
                      <a:r>
                        <a:rPr kumimoji="1" lang="ja-JP" altLang="en-US" sz="6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263493"/>
                  </a:ext>
                </a:extLst>
              </a:tr>
            </a:tbl>
          </a:graphicData>
        </a:graphic>
      </p:graphicFrame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17E59F5-A737-4CCC-B240-C327313EB977}"/>
              </a:ext>
            </a:extLst>
          </p:cNvPr>
          <p:cNvSpPr/>
          <p:nvPr/>
        </p:nvSpPr>
        <p:spPr>
          <a:xfrm>
            <a:off x="4672819" y="47467"/>
            <a:ext cx="5090160" cy="1307306"/>
          </a:xfrm>
          <a:prstGeom prst="rect">
            <a:avLst/>
          </a:prstGeom>
          <a:solidFill>
            <a:srgbClr val="00B0F0"/>
          </a:solidFill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日数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5315DFEA-4387-4258-A9F2-A20A4333BFC4}"/>
              </a:ext>
            </a:extLst>
          </p:cNvPr>
          <p:cNvSpPr/>
          <p:nvPr/>
        </p:nvSpPr>
        <p:spPr>
          <a:xfrm>
            <a:off x="10663548" y="47467"/>
            <a:ext cx="6093182" cy="1307306"/>
          </a:xfrm>
          <a:prstGeom prst="rect">
            <a:avLst/>
          </a:prstGeom>
          <a:solidFill>
            <a:srgbClr val="00B0F0"/>
          </a:solidFill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照明稼働時間／日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4DB36F48-6EC5-408C-B73C-B97E305FCD63}"/>
              </a:ext>
            </a:extLst>
          </p:cNvPr>
          <p:cNvSpPr/>
          <p:nvPr/>
        </p:nvSpPr>
        <p:spPr>
          <a:xfrm>
            <a:off x="17657298" y="47467"/>
            <a:ext cx="5568462" cy="1307306"/>
          </a:xfrm>
          <a:prstGeom prst="rect">
            <a:avLst/>
          </a:prstGeom>
          <a:solidFill>
            <a:srgbClr val="00B0F0"/>
          </a:solidFill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照明稼働時間／年間</a:t>
            </a:r>
          </a:p>
        </p:txBody>
      </p:sp>
      <p:sp>
        <p:nvSpPr>
          <p:cNvPr id="17" name="乗算記号 16">
            <a:extLst>
              <a:ext uri="{FF2B5EF4-FFF2-40B4-BE49-F238E27FC236}">
                <a16:creationId xmlns:a16="http://schemas.microsoft.com/office/drawing/2014/main" id="{00624E95-5589-4161-BBB5-3C32A9514476}"/>
              </a:ext>
            </a:extLst>
          </p:cNvPr>
          <p:cNvSpPr/>
          <p:nvPr/>
        </p:nvSpPr>
        <p:spPr>
          <a:xfrm>
            <a:off x="9930618" y="407419"/>
            <a:ext cx="587402" cy="587402"/>
          </a:xfrm>
          <a:prstGeom prst="mathMultiply">
            <a:avLst>
              <a:gd name="adj1" fmla="val 11438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次の値と等しい 17">
            <a:extLst>
              <a:ext uri="{FF2B5EF4-FFF2-40B4-BE49-F238E27FC236}">
                <a16:creationId xmlns:a16="http://schemas.microsoft.com/office/drawing/2014/main" id="{774233B1-629B-4944-B93D-A047E028821A}"/>
              </a:ext>
            </a:extLst>
          </p:cNvPr>
          <p:cNvSpPr/>
          <p:nvPr/>
        </p:nvSpPr>
        <p:spPr>
          <a:xfrm>
            <a:off x="16877239" y="407419"/>
            <a:ext cx="587402" cy="587402"/>
          </a:xfrm>
          <a:prstGeom prst="mathEqual">
            <a:avLst>
              <a:gd name="adj1" fmla="val 14400"/>
              <a:gd name="adj2" fmla="val 2696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9BDDE6F-32CE-40CE-8B6C-B6E849564A6C}"/>
              </a:ext>
            </a:extLst>
          </p:cNvPr>
          <p:cNvSpPr/>
          <p:nvPr/>
        </p:nvSpPr>
        <p:spPr>
          <a:xfrm>
            <a:off x="9144000" y="13146194"/>
            <a:ext cx="12771118" cy="915405"/>
          </a:xfrm>
          <a:prstGeom prst="rect">
            <a:avLst/>
          </a:prstGeom>
          <a:noFill/>
          <a:ln w="476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algn="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36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ライブイベント</a:t>
            </a:r>
            <a:r>
              <a:rPr kumimoji="1" lang="en-US" altLang="ja-JP" sz="36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&amp;</a:t>
            </a:r>
            <a:r>
              <a:rPr kumimoji="1" lang="ja-JP" altLang="en-US" sz="36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展示会 </a:t>
            </a:r>
            <a:r>
              <a:rPr kumimoji="1" lang="ja-JP" altLang="ja-JP" sz="36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照明稼働時間合計</a:t>
            </a:r>
            <a:r>
              <a:rPr kumimoji="1" lang="ja-JP" altLang="en-US" sz="6600" b="1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6600" b="1" dirty="0">
                <a:solidFill>
                  <a:srgbClr val="4472C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444</a:t>
            </a:r>
            <a:r>
              <a:rPr kumimoji="1" lang="ja-JP" altLang="en-US" sz="66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</a:t>
            </a:r>
          </a:p>
        </p:txBody>
      </p:sp>
    </p:spTree>
    <p:extLst>
      <p:ext uri="{BB962C8B-B14F-4D97-AF65-F5344CB8AC3E}">
        <p14:creationId xmlns:p14="http://schemas.microsoft.com/office/powerpoint/2010/main" val="1513482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88BDB544-2AA6-475D-880F-9A294A38A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026919"/>
              </p:ext>
            </p:extLst>
          </p:nvPr>
        </p:nvGraphicFramePr>
        <p:xfrm>
          <a:off x="243840" y="5391626"/>
          <a:ext cx="2249424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6160">
                  <a:extLst>
                    <a:ext uri="{9D8B030D-6E8A-4147-A177-3AD203B41FA5}">
                      <a16:colId xmlns:a16="http://schemas.microsoft.com/office/drawing/2014/main" val="1845549662"/>
                    </a:ext>
                  </a:extLst>
                </a:gridCol>
                <a:gridCol w="6060681">
                  <a:extLst>
                    <a:ext uri="{9D8B030D-6E8A-4147-A177-3AD203B41FA5}">
                      <a16:colId xmlns:a16="http://schemas.microsoft.com/office/drawing/2014/main" val="933159959"/>
                    </a:ext>
                  </a:extLst>
                </a:gridCol>
                <a:gridCol w="6893319">
                  <a:extLst>
                    <a:ext uri="{9D8B030D-6E8A-4147-A177-3AD203B41FA5}">
                      <a16:colId xmlns:a16="http://schemas.microsoft.com/office/drawing/2014/main" val="117510842"/>
                    </a:ext>
                  </a:extLst>
                </a:gridCol>
                <a:gridCol w="5974080">
                  <a:extLst>
                    <a:ext uri="{9D8B030D-6E8A-4147-A177-3AD203B41FA5}">
                      <a16:colId xmlns:a16="http://schemas.microsoft.com/office/drawing/2014/main" val="2580115179"/>
                    </a:ext>
                  </a:extLst>
                </a:gridCol>
              </a:tblGrid>
              <a:tr h="26822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5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展示会</a:t>
                      </a:r>
                    </a:p>
                  </a:txBody>
                  <a:tcPr marL="468000" marR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48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40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開場前準備：</a:t>
                      </a:r>
                      <a:r>
                        <a:rPr kumimoji="1" lang="en-US" altLang="ja-JP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開場から終了まで：</a:t>
                      </a:r>
                      <a:r>
                        <a:rPr kumimoji="1" lang="en-US" altLang="ja-JP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終了から閉場まで：</a:t>
                      </a:r>
                      <a:r>
                        <a:rPr kumimoji="1" lang="en-US" altLang="ja-JP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6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84</a:t>
                      </a:r>
                      <a:r>
                        <a:rPr kumimoji="1" lang="ja-JP" altLang="en-US" sz="48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</a:p>
                  </a:txBody>
                  <a:tcPr marL="36000" marR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136771"/>
                  </a:ext>
                </a:extLst>
              </a:tr>
            </a:tbl>
          </a:graphicData>
        </a:graphic>
      </p:graphicFrame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17E59F5-A737-4CCC-B240-C327313EB977}"/>
              </a:ext>
            </a:extLst>
          </p:cNvPr>
          <p:cNvSpPr/>
          <p:nvPr/>
        </p:nvSpPr>
        <p:spPr>
          <a:xfrm>
            <a:off x="4389120" y="4084320"/>
            <a:ext cx="5090160" cy="1307306"/>
          </a:xfrm>
          <a:prstGeom prst="rect">
            <a:avLst/>
          </a:prstGeom>
          <a:solidFill>
            <a:srgbClr val="00B0F0"/>
          </a:solidFill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日数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5315DFEA-4387-4258-A9F2-A20A4333BFC4}"/>
              </a:ext>
            </a:extLst>
          </p:cNvPr>
          <p:cNvSpPr/>
          <p:nvPr/>
        </p:nvSpPr>
        <p:spPr>
          <a:xfrm>
            <a:off x="10379849" y="4084320"/>
            <a:ext cx="6093182" cy="1307306"/>
          </a:xfrm>
          <a:prstGeom prst="rect">
            <a:avLst/>
          </a:prstGeom>
          <a:solidFill>
            <a:srgbClr val="00B0F0"/>
          </a:solidFill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照明稼働時間／日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4DB36F48-6EC5-408C-B73C-B97E305FCD63}"/>
              </a:ext>
            </a:extLst>
          </p:cNvPr>
          <p:cNvSpPr/>
          <p:nvPr/>
        </p:nvSpPr>
        <p:spPr>
          <a:xfrm>
            <a:off x="17373600" y="4084320"/>
            <a:ext cx="5364480" cy="1307306"/>
          </a:xfrm>
          <a:prstGeom prst="rect">
            <a:avLst/>
          </a:prstGeom>
          <a:solidFill>
            <a:srgbClr val="00B0F0"/>
          </a:solidFill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照明稼働時間／年間</a:t>
            </a:r>
          </a:p>
        </p:txBody>
      </p:sp>
      <p:sp>
        <p:nvSpPr>
          <p:cNvPr id="17" name="乗算記号 16">
            <a:extLst>
              <a:ext uri="{FF2B5EF4-FFF2-40B4-BE49-F238E27FC236}">
                <a16:creationId xmlns:a16="http://schemas.microsoft.com/office/drawing/2014/main" id="{00624E95-5589-4161-BBB5-3C32A9514476}"/>
              </a:ext>
            </a:extLst>
          </p:cNvPr>
          <p:cNvSpPr/>
          <p:nvPr/>
        </p:nvSpPr>
        <p:spPr>
          <a:xfrm>
            <a:off x="9646919" y="4444272"/>
            <a:ext cx="587402" cy="587402"/>
          </a:xfrm>
          <a:prstGeom prst="mathMultiply">
            <a:avLst>
              <a:gd name="adj1" fmla="val 11438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次の値と等しい 17">
            <a:extLst>
              <a:ext uri="{FF2B5EF4-FFF2-40B4-BE49-F238E27FC236}">
                <a16:creationId xmlns:a16="http://schemas.microsoft.com/office/drawing/2014/main" id="{774233B1-629B-4944-B93D-A047E028821A}"/>
              </a:ext>
            </a:extLst>
          </p:cNvPr>
          <p:cNvSpPr/>
          <p:nvPr/>
        </p:nvSpPr>
        <p:spPr>
          <a:xfrm>
            <a:off x="16593540" y="4444272"/>
            <a:ext cx="587402" cy="587402"/>
          </a:xfrm>
          <a:prstGeom prst="mathEqual">
            <a:avLst>
              <a:gd name="adj1" fmla="val 14400"/>
              <a:gd name="adj2" fmla="val 2696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6189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88BDB544-2AA6-475D-880F-9A294A38A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689974"/>
              </p:ext>
            </p:extLst>
          </p:nvPr>
        </p:nvGraphicFramePr>
        <p:xfrm>
          <a:off x="2895600" y="4751546"/>
          <a:ext cx="22555201" cy="2502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1440">
                  <a:extLst>
                    <a:ext uri="{9D8B030D-6E8A-4147-A177-3AD203B41FA5}">
                      <a16:colId xmlns:a16="http://schemas.microsoft.com/office/drawing/2014/main" val="1845549662"/>
                    </a:ext>
                  </a:extLst>
                </a:gridCol>
                <a:gridCol w="5608320">
                  <a:extLst>
                    <a:ext uri="{9D8B030D-6E8A-4147-A177-3AD203B41FA5}">
                      <a16:colId xmlns:a16="http://schemas.microsoft.com/office/drawing/2014/main" val="933159959"/>
                    </a:ext>
                  </a:extLst>
                </a:gridCol>
                <a:gridCol w="6888480">
                  <a:extLst>
                    <a:ext uri="{9D8B030D-6E8A-4147-A177-3AD203B41FA5}">
                      <a16:colId xmlns:a16="http://schemas.microsoft.com/office/drawing/2014/main" val="117510842"/>
                    </a:ext>
                  </a:extLst>
                </a:gridCol>
                <a:gridCol w="6156961">
                  <a:extLst>
                    <a:ext uri="{9D8B030D-6E8A-4147-A177-3AD203B41FA5}">
                      <a16:colId xmlns:a16="http://schemas.microsoft.com/office/drawing/2014/main" val="2580115179"/>
                    </a:ext>
                  </a:extLst>
                </a:gridCol>
              </a:tblGrid>
              <a:tr h="25026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イベント準備</a:t>
                      </a:r>
                      <a:endParaRPr kumimoji="1" lang="en-US" altLang="ja-JP" sz="36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＆</a:t>
                      </a:r>
                      <a:endParaRPr kumimoji="1" lang="en-US" altLang="ja-JP" sz="36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撤収</a:t>
                      </a:r>
                    </a:p>
                  </a:txBody>
                  <a:tcPr marL="468000" marR="3600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40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イベントを前日</a:t>
                      </a:r>
                      <a:r>
                        <a:rPr kumimoji="1" lang="en-US" altLang="ja-JP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日で準備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イベントの次の日</a:t>
                      </a:r>
                      <a:r>
                        <a:rPr kumimoji="1" lang="en-US" altLang="ja-JP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日で撤収</a:t>
                      </a:r>
                      <a:endParaRPr kumimoji="1" lang="en-US" altLang="ja-JP" sz="2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6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40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  <a:endParaRPr kumimoji="1" lang="en-US" altLang="ja-JP" sz="4000" b="1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8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バイトを使って</a:t>
                      </a:r>
                      <a:r>
                        <a:rPr kumimoji="1" lang="en-US" altLang="ja-JP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2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日で撤収</a:t>
                      </a: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4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1,392</a:t>
                      </a:r>
                      <a:r>
                        <a:rPr kumimoji="1" lang="ja-JP" altLang="en-US" sz="4400" b="1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</a:p>
                  </a:txBody>
                  <a:tcPr marL="36000" marR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597953"/>
                  </a:ext>
                </a:extLst>
              </a:tr>
            </a:tbl>
          </a:graphicData>
        </a:graphic>
      </p:graphicFrame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17E59F5-A737-4CCC-B240-C327313EB977}"/>
              </a:ext>
            </a:extLst>
          </p:cNvPr>
          <p:cNvSpPr/>
          <p:nvPr/>
        </p:nvSpPr>
        <p:spPr>
          <a:xfrm>
            <a:off x="6858000" y="3444240"/>
            <a:ext cx="5090160" cy="1307306"/>
          </a:xfrm>
          <a:prstGeom prst="rect">
            <a:avLst/>
          </a:prstGeom>
          <a:solidFill>
            <a:srgbClr val="00B0F0"/>
          </a:solidFill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日数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5315DFEA-4387-4258-A9F2-A20A4333BFC4}"/>
              </a:ext>
            </a:extLst>
          </p:cNvPr>
          <p:cNvSpPr/>
          <p:nvPr/>
        </p:nvSpPr>
        <p:spPr>
          <a:xfrm>
            <a:off x="12848729" y="3444240"/>
            <a:ext cx="6093182" cy="1307306"/>
          </a:xfrm>
          <a:prstGeom prst="rect">
            <a:avLst/>
          </a:prstGeom>
          <a:solidFill>
            <a:srgbClr val="00B0F0"/>
          </a:solidFill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照明稼働時間／日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4DB36F48-6EC5-408C-B73C-B97E305FCD63}"/>
              </a:ext>
            </a:extLst>
          </p:cNvPr>
          <p:cNvSpPr/>
          <p:nvPr/>
        </p:nvSpPr>
        <p:spPr>
          <a:xfrm>
            <a:off x="19842480" y="3444240"/>
            <a:ext cx="5608320" cy="1307306"/>
          </a:xfrm>
          <a:prstGeom prst="rect">
            <a:avLst/>
          </a:prstGeom>
          <a:solidFill>
            <a:srgbClr val="00B0F0"/>
          </a:solidFill>
          <a:ln w="476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照明稼働時間／年間</a:t>
            </a:r>
          </a:p>
        </p:txBody>
      </p:sp>
      <p:sp>
        <p:nvSpPr>
          <p:cNvPr id="17" name="乗算記号 16">
            <a:extLst>
              <a:ext uri="{FF2B5EF4-FFF2-40B4-BE49-F238E27FC236}">
                <a16:creationId xmlns:a16="http://schemas.microsoft.com/office/drawing/2014/main" id="{00624E95-5589-4161-BBB5-3C32A9514476}"/>
              </a:ext>
            </a:extLst>
          </p:cNvPr>
          <p:cNvSpPr/>
          <p:nvPr/>
        </p:nvSpPr>
        <p:spPr>
          <a:xfrm>
            <a:off x="12115799" y="3804192"/>
            <a:ext cx="587402" cy="587402"/>
          </a:xfrm>
          <a:prstGeom prst="mathMultiply">
            <a:avLst>
              <a:gd name="adj1" fmla="val 11438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次の値と等しい 17">
            <a:extLst>
              <a:ext uri="{FF2B5EF4-FFF2-40B4-BE49-F238E27FC236}">
                <a16:creationId xmlns:a16="http://schemas.microsoft.com/office/drawing/2014/main" id="{774233B1-629B-4944-B93D-A047E028821A}"/>
              </a:ext>
            </a:extLst>
          </p:cNvPr>
          <p:cNvSpPr/>
          <p:nvPr/>
        </p:nvSpPr>
        <p:spPr>
          <a:xfrm>
            <a:off x="19062420" y="3804192"/>
            <a:ext cx="587402" cy="587402"/>
          </a:xfrm>
          <a:prstGeom prst="mathEqual">
            <a:avLst>
              <a:gd name="adj1" fmla="val 14400"/>
              <a:gd name="adj2" fmla="val 2696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37DE1814-15CD-4F54-96EA-AAFCB80056C2}"/>
              </a:ext>
            </a:extLst>
          </p:cNvPr>
          <p:cNvSpPr/>
          <p:nvPr/>
        </p:nvSpPr>
        <p:spPr>
          <a:xfrm>
            <a:off x="12100560" y="13565412"/>
            <a:ext cx="12771118" cy="915405"/>
          </a:xfrm>
          <a:prstGeom prst="rect">
            <a:avLst/>
          </a:prstGeom>
          <a:noFill/>
          <a:ln w="476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algn="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ja-JP" sz="3600" kern="1200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照明稼働時間合計</a:t>
            </a:r>
            <a:r>
              <a:rPr kumimoji="1" lang="ja-JP" altLang="en-US" sz="6600" b="1" dirty="0">
                <a:solidFill>
                  <a:srgbClr val="4472C4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66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2,468</a:t>
            </a:r>
            <a:r>
              <a:rPr kumimoji="1" lang="ja-JP" altLang="en-US" sz="66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</a:t>
            </a:r>
          </a:p>
        </p:txBody>
      </p:sp>
    </p:spTree>
    <p:extLst>
      <p:ext uri="{BB962C8B-B14F-4D97-AF65-F5344CB8AC3E}">
        <p14:creationId xmlns:p14="http://schemas.microsoft.com/office/powerpoint/2010/main" val="782546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CBF3B653-76DC-48C0-BDB4-790481405470}"/>
              </a:ext>
            </a:extLst>
          </p:cNvPr>
          <p:cNvCxnSpPr>
            <a:cxnSpLocks/>
          </p:cNvCxnSpPr>
          <p:nvPr/>
        </p:nvCxnSpPr>
        <p:spPr>
          <a:xfrm>
            <a:off x="-2743200" y="7504530"/>
            <a:ext cx="743243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E4B931B-1F26-4826-AE70-EFCF554DC980}"/>
              </a:ext>
            </a:extLst>
          </p:cNvPr>
          <p:cNvSpPr/>
          <p:nvPr/>
        </p:nvSpPr>
        <p:spPr>
          <a:xfrm>
            <a:off x="-3146476" y="6033334"/>
            <a:ext cx="8175676" cy="1380368"/>
          </a:xfrm>
          <a:prstGeom prst="rect">
            <a:avLst/>
          </a:prstGeom>
          <a:noFill/>
          <a:ln w="476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4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LED</a:t>
            </a:r>
            <a:r>
              <a:rPr kumimoji="1" lang="ja-JP" altLang="en-US" sz="4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化によって削減された</a:t>
            </a:r>
            <a:endParaRPr kumimoji="1" lang="en-US" altLang="ja-JP" sz="44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4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消費電力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D347812-1A44-46B9-8F86-700C45F10C1A}"/>
              </a:ext>
            </a:extLst>
          </p:cNvPr>
          <p:cNvSpPr/>
          <p:nvPr/>
        </p:nvSpPr>
        <p:spPr>
          <a:xfrm>
            <a:off x="6572104" y="6362302"/>
            <a:ext cx="7142478" cy="1380368"/>
          </a:xfrm>
          <a:prstGeom prst="rect">
            <a:avLst/>
          </a:prstGeom>
          <a:noFill/>
          <a:ln w="476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4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照明が使われた時間</a:t>
            </a: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C2E982D5-8420-4A7E-A5B7-D3471142D3D1}"/>
              </a:ext>
            </a:extLst>
          </p:cNvPr>
          <p:cNvCxnSpPr>
            <a:cxnSpLocks/>
          </p:cNvCxnSpPr>
          <p:nvPr/>
        </p:nvCxnSpPr>
        <p:spPr>
          <a:xfrm>
            <a:off x="7556842" y="7504530"/>
            <a:ext cx="51112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FD4A998B-4CE4-469A-9B65-1D78192A9EA4}"/>
              </a:ext>
            </a:extLst>
          </p:cNvPr>
          <p:cNvSpPr/>
          <p:nvPr/>
        </p:nvSpPr>
        <p:spPr>
          <a:xfrm>
            <a:off x="-3146476" y="7595359"/>
            <a:ext cx="8175676" cy="1380368"/>
          </a:xfrm>
          <a:prstGeom prst="rect">
            <a:avLst/>
          </a:prstGeom>
          <a:noFill/>
          <a:ln w="476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60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800.745kW</a:t>
            </a:r>
            <a:endParaRPr kumimoji="1" lang="ja-JP" altLang="en-US" sz="60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F0E8FA8-A271-4344-B8B2-07464A492D62}"/>
              </a:ext>
            </a:extLst>
          </p:cNvPr>
          <p:cNvSpPr/>
          <p:nvPr/>
        </p:nvSpPr>
        <p:spPr>
          <a:xfrm>
            <a:off x="6572104" y="7595359"/>
            <a:ext cx="7142478" cy="1380368"/>
          </a:xfrm>
          <a:prstGeom prst="rect">
            <a:avLst/>
          </a:prstGeom>
          <a:noFill/>
          <a:ln w="476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60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2,468</a:t>
            </a:r>
            <a:r>
              <a:rPr kumimoji="1" lang="ja-JP" altLang="en-US" sz="60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</a:t>
            </a:r>
          </a:p>
        </p:txBody>
      </p:sp>
      <p:sp>
        <p:nvSpPr>
          <p:cNvPr id="11" name="乗算記号 10">
            <a:extLst>
              <a:ext uri="{FF2B5EF4-FFF2-40B4-BE49-F238E27FC236}">
                <a16:creationId xmlns:a16="http://schemas.microsoft.com/office/drawing/2014/main" id="{959CB81E-56E2-4F2A-829A-A077A794CDC3}"/>
              </a:ext>
            </a:extLst>
          </p:cNvPr>
          <p:cNvSpPr/>
          <p:nvPr/>
        </p:nvSpPr>
        <p:spPr>
          <a:xfrm>
            <a:off x="5455772" y="7037193"/>
            <a:ext cx="1116332" cy="1116332"/>
          </a:xfrm>
          <a:prstGeom prst="mathMultiply">
            <a:avLst>
              <a:gd name="adj1" fmla="val 11438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次の値と等しい 11">
            <a:extLst>
              <a:ext uri="{FF2B5EF4-FFF2-40B4-BE49-F238E27FC236}">
                <a16:creationId xmlns:a16="http://schemas.microsoft.com/office/drawing/2014/main" id="{5E42B9F4-3952-4542-A206-8CB09DD8EC68}"/>
              </a:ext>
            </a:extLst>
          </p:cNvPr>
          <p:cNvSpPr/>
          <p:nvPr/>
        </p:nvSpPr>
        <p:spPr>
          <a:xfrm>
            <a:off x="13757128" y="7037193"/>
            <a:ext cx="1116332" cy="1116332"/>
          </a:xfrm>
          <a:prstGeom prst="mathEqual">
            <a:avLst>
              <a:gd name="adj1" fmla="val 14400"/>
              <a:gd name="adj2" fmla="val 2696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F3BD06B-838F-4BEB-A301-7812644F3C49}"/>
              </a:ext>
            </a:extLst>
          </p:cNvPr>
          <p:cNvSpPr/>
          <p:nvPr/>
        </p:nvSpPr>
        <p:spPr>
          <a:xfrm>
            <a:off x="15412274" y="6362302"/>
            <a:ext cx="7142478" cy="1380368"/>
          </a:xfrm>
          <a:prstGeom prst="rect">
            <a:avLst/>
          </a:prstGeom>
          <a:noFill/>
          <a:ln w="476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4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削減された電力量</a:t>
            </a: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72758577-6FFD-4ACA-8170-B31DBA2A49DF}"/>
              </a:ext>
            </a:extLst>
          </p:cNvPr>
          <p:cNvCxnSpPr>
            <a:cxnSpLocks/>
          </p:cNvCxnSpPr>
          <p:nvPr/>
        </p:nvCxnSpPr>
        <p:spPr>
          <a:xfrm>
            <a:off x="15919938" y="7504530"/>
            <a:ext cx="6096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F1102F38-FE23-42D4-B701-B49B40B5F0B0}"/>
              </a:ext>
            </a:extLst>
          </p:cNvPr>
          <p:cNvSpPr/>
          <p:nvPr/>
        </p:nvSpPr>
        <p:spPr>
          <a:xfrm>
            <a:off x="15412274" y="7595359"/>
            <a:ext cx="7142478" cy="1380368"/>
          </a:xfrm>
          <a:prstGeom prst="rect">
            <a:avLst/>
          </a:prstGeom>
          <a:noFill/>
          <a:ln w="476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60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1,976,238kWh</a:t>
            </a:r>
            <a:endParaRPr kumimoji="1" lang="ja-JP" altLang="en-US" sz="60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1735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テキスト ボックス 255">
            <a:extLst>
              <a:ext uri="{FF2B5EF4-FFF2-40B4-BE49-F238E27FC236}">
                <a16:creationId xmlns:a16="http://schemas.microsoft.com/office/drawing/2014/main" id="{01C0908A-0F31-4451-A349-6A15F3C9FAD6}"/>
              </a:ext>
            </a:extLst>
          </p:cNvPr>
          <p:cNvSpPr txBox="1"/>
          <p:nvPr/>
        </p:nvSpPr>
        <p:spPr>
          <a:xfrm>
            <a:off x="6765316" y="11496159"/>
            <a:ext cx="524837" cy="3808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endParaRPr lang="en-US" altLang="ja-JP" sz="3200" b="1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Freeform 644">
            <a:extLst>
              <a:ext uri="{FF2B5EF4-FFF2-40B4-BE49-F238E27FC236}">
                <a16:creationId xmlns:a16="http://schemas.microsoft.com/office/drawing/2014/main" id="{E3CBE90F-2599-45E3-A7ED-FD0E367DB178}"/>
              </a:ext>
            </a:extLst>
          </p:cNvPr>
          <p:cNvSpPr>
            <a:spLocks/>
          </p:cNvSpPr>
          <p:nvPr/>
        </p:nvSpPr>
        <p:spPr bwMode="auto">
          <a:xfrm>
            <a:off x="3023666" y="2758591"/>
            <a:ext cx="1042272" cy="990272"/>
          </a:xfrm>
          <a:custGeom>
            <a:avLst/>
            <a:gdLst/>
            <a:ahLst/>
            <a:cxnLst>
              <a:cxn ang="0">
                <a:pos x="102" y="136"/>
              </a:cxn>
              <a:cxn ang="0">
                <a:pos x="163" y="73"/>
              </a:cxn>
              <a:cxn ang="0">
                <a:pos x="99" y="9"/>
              </a:cxn>
              <a:cxn ang="0">
                <a:pos x="77" y="27"/>
              </a:cxn>
              <a:cxn ang="0">
                <a:pos x="103" y="57"/>
              </a:cxn>
              <a:cxn ang="0">
                <a:pos x="25" y="57"/>
              </a:cxn>
              <a:cxn ang="0">
                <a:pos x="22" y="89"/>
              </a:cxn>
              <a:cxn ang="0">
                <a:pos x="102" y="89"/>
              </a:cxn>
              <a:cxn ang="0">
                <a:pos x="79" y="113"/>
              </a:cxn>
              <a:cxn ang="0">
                <a:pos x="102" y="136"/>
              </a:cxn>
            </a:cxnLst>
            <a:rect l="0" t="0" r="r" b="b"/>
            <a:pathLst>
              <a:path w="163" h="143">
                <a:moveTo>
                  <a:pt x="102" y="136"/>
                </a:moveTo>
                <a:cubicBezTo>
                  <a:pt x="163" y="73"/>
                  <a:pt x="163" y="73"/>
                  <a:pt x="163" y="73"/>
                </a:cubicBezTo>
                <a:cubicBezTo>
                  <a:pt x="99" y="9"/>
                  <a:pt x="99" y="9"/>
                  <a:pt x="99" y="9"/>
                </a:cubicBezTo>
                <a:cubicBezTo>
                  <a:pt x="99" y="9"/>
                  <a:pt x="77" y="0"/>
                  <a:pt x="77" y="27"/>
                </a:cubicBezTo>
                <a:cubicBezTo>
                  <a:pt x="103" y="57"/>
                  <a:pt x="103" y="57"/>
                  <a:pt x="103" y="57"/>
                </a:cubicBezTo>
                <a:cubicBezTo>
                  <a:pt x="25" y="57"/>
                  <a:pt x="25" y="57"/>
                  <a:pt x="25" y="57"/>
                </a:cubicBezTo>
                <a:cubicBezTo>
                  <a:pt x="25" y="57"/>
                  <a:pt x="0" y="72"/>
                  <a:pt x="22" y="89"/>
                </a:cubicBezTo>
                <a:cubicBezTo>
                  <a:pt x="102" y="89"/>
                  <a:pt x="102" y="89"/>
                  <a:pt x="102" y="89"/>
                </a:cubicBezTo>
                <a:cubicBezTo>
                  <a:pt x="79" y="113"/>
                  <a:pt x="79" y="113"/>
                  <a:pt x="79" y="113"/>
                </a:cubicBezTo>
                <a:cubicBezTo>
                  <a:pt x="79" y="113"/>
                  <a:pt x="72" y="143"/>
                  <a:pt x="102" y="136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 dirty="0"/>
          </a:p>
        </p:txBody>
      </p:sp>
      <p:sp>
        <p:nvSpPr>
          <p:cNvPr id="102" name="Freeform 644">
            <a:extLst>
              <a:ext uri="{FF2B5EF4-FFF2-40B4-BE49-F238E27FC236}">
                <a16:creationId xmlns:a16="http://schemas.microsoft.com/office/drawing/2014/main" id="{8C394842-60C4-4936-9885-4FD2D70EA59C}"/>
              </a:ext>
            </a:extLst>
          </p:cNvPr>
          <p:cNvSpPr>
            <a:spLocks/>
          </p:cNvSpPr>
          <p:nvPr/>
        </p:nvSpPr>
        <p:spPr bwMode="auto">
          <a:xfrm>
            <a:off x="10983083" y="2758591"/>
            <a:ext cx="1042272" cy="990272"/>
          </a:xfrm>
          <a:custGeom>
            <a:avLst/>
            <a:gdLst/>
            <a:ahLst/>
            <a:cxnLst>
              <a:cxn ang="0">
                <a:pos x="102" y="136"/>
              </a:cxn>
              <a:cxn ang="0">
                <a:pos x="163" y="73"/>
              </a:cxn>
              <a:cxn ang="0">
                <a:pos x="99" y="9"/>
              </a:cxn>
              <a:cxn ang="0">
                <a:pos x="77" y="27"/>
              </a:cxn>
              <a:cxn ang="0">
                <a:pos x="103" y="57"/>
              </a:cxn>
              <a:cxn ang="0">
                <a:pos x="25" y="57"/>
              </a:cxn>
              <a:cxn ang="0">
                <a:pos x="22" y="89"/>
              </a:cxn>
              <a:cxn ang="0">
                <a:pos x="102" y="89"/>
              </a:cxn>
              <a:cxn ang="0">
                <a:pos x="79" y="113"/>
              </a:cxn>
              <a:cxn ang="0">
                <a:pos x="102" y="136"/>
              </a:cxn>
            </a:cxnLst>
            <a:rect l="0" t="0" r="r" b="b"/>
            <a:pathLst>
              <a:path w="163" h="143">
                <a:moveTo>
                  <a:pt x="102" y="136"/>
                </a:moveTo>
                <a:cubicBezTo>
                  <a:pt x="163" y="73"/>
                  <a:pt x="163" y="73"/>
                  <a:pt x="163" y="73"/>
                </a:cubicBezTo>
                <a:cubicBezTo>
                  <a:pt x="99" y="9"/>
                  <a:pt x="99" y="9"/>
                  <a:pt x="99" y="9"/>
                </a:cubicBezTo>
                <a:cubicBezTo>
                  <a:pt x="99" y="9"/>
                  <a:pt x="77" y="0"/>
                  <a:pt x="77" y="27"/>
                </a:cubicBezTo>
                <a:cubicBezTo>
                  <a:pt x="103" y="57"/>
                  <a:pt x="103" y="57"/>
                  <a:pt x="103" y="57"/>
                </a:cubicBezTo>
                <a:cubicBezTo>
                  <a:pt x="25" y="57"/>
                  <a:pt x="25" y="57"/>
                  <a:pt x="25" y="57"/>
                </a:cubicBezTo>
                <a:cubicBezTo>
                  <a:pt x="25" y="57"/>
                  <a:pt x="0" y="72"/>
                  <a:pt x="22" y="89"/>
                </a:cubicBezTo>
                <a:cubicBezTo>
                  <a:pt x="102" y="89"/>
                  <a:pt x="102" y="89"/>
                  <a:pt x="102" y="89"/>
                </a:cubicBezTo>
                <a:cubicBezTo>
                  <a:pt x="79" y="113"/>
                  <a:pt x="79" y="113"/>
                  <a:pt x="79" y="113"/>
                </a:cubicBezTo>
                <a:cubicBezTo>
                  <a:pt x="79" y="113"/>
                  <a:pt x="72" y="143"/>
                  <a:pt x="102" y="136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DD8F3954-6873-43DF-B6A5-F30E2ECCE50B}"/>
              </a:ext>
            </a:extLst>
          </p:cNvPr>
          <p:cNvGrpSpPr/>
          <p:nvPr/>
        </p:nvGrpSpPr>
        <p:grpSpPr>
          <a:xfrm>
            <a:off x="-2301057" y="1364749"/>
            <a:ext cx="3777958" cy="3777957"/>
            <a:chOff x="1242468" y="1364749"/>
            <a:chExt cx="3777958" cy="3777957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BCDDB79B-A2F3-4AF3-8F0D-F95DE59B89A6}"/>
                </a:ext>
              </a:extLst>
            </p:cNvPr>
            <p:cNvSpPr/>
            <p:nvPr/>
          </p:nvSpPr>
          <p:spPr>
            <a:xfrm>
              <a:off x="1242469" y="1364749"/>
              <a:ext cx="3777957" cy="3777957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57200">
                <a:defRPr/>
              </a:pPr>
              <a:endParaRPr kumimoji="0" lang="ja-JP" altLang="en-US" sz="3600" kern="0" dirty="0">
                <a:solidFill>
                  <a:schemeClr val="accent1">
                    <a:lumMod val="75000"/>
                  </a:schemeClr>
                </a:solidFill>
                <a:latin typeface="Meiryo UI"/>
                <a:ea typeface="Meiryo UI"/>
              </a:endParaRPr>
            </a:p>
          </p:txBody>
        </p:sp>
        <p:sp>
          <p:nvSpPr>
            <p:cNvPr id="4" name="TextBox 24">
              <a:extLst>
                <a:ext uri="{FF2B5EF4-FFF2-40B4-BE49-F238E27FC236}">
                  <a16:creationId xmlns:a16="http://schemas.microsoft.com/office/drawing/2014/main" id="{D4046F1E-3F6B-4B58-B2ED-E3011E5EC62E}"/>
                </a:ext>
              </a:extLst>
            </p:cNvPr>
            <p:cNvSpPr txBox="1"/>
            <p:nvPr/>
          </p:nvSpPr>
          <p:spPr>
            <a:xfrm>
              <a:off x="1683520" y="1788293"/>
              <a:ext cx="2895854" cy="970298"/>
            </a:xfrm>
            <a:prstGeom prst="rect">
              <a:avLst/>
            </a:prstGeom>
            <a:noFill/>
          </p:spPr>
          <p:txBody>
            <a:bodyPr wrap="square" lIns="54610" tIns="54610" rIns="54610" bIns="54610" rtlCol="0" anchor="ctr">
              <a:noAutofit/>
            </a:bodyPr>
            <a:lstStyle/>
            <a:p>
              <a:pPr algn="ctr" defTabSz="457200">
                <a:spcAft>
                  <a:spcPts val="600"/>
                </a:spcAft>
              </a:pPr>
              <a:r>
                <a:rPr lang="ja-JP" altLang="en-US" sz="4400" b="1" dirty="0">
                  <a:ln w="0"/>
                  <a:gradFill>
                    <a:gsLst>
                      <a:gs pos="0">
                        <a:schemeClr val="accent5">
                          <a:lumMod val="50000"/>
                        </a:schemeClr>
                      </a:gs>
                      <a:gs pos="50000">
                        <a:schemeClr val="accent5"/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5400000"/>
                  </a:gradFill>
                  <a:effectLst>
                    <a:reflection blurRad="6350" stA="53000" endA="300" endPos="35500" dir="5400000" sy="-90000" algn="bl" rotWithShape="0"/>
                  </a:effectLst>
                  <a:latin typeface="Meiryo UI"/>
                  <a:ea typeface="Meiryo UI"/>
                </a:rPr>
                <a:t>インプット</a:t>
              </a:r>
            </a:p>
          </p:txBody>
        </p:sp>
        <p:sp>
          <p:nvSpPr>
            <p:cNvPr id="109" name="TextBox 24">
              <a:extLst>
                <a:ext uri="{FF2B5EF4-FFF2-40B4-BE49-F238E27FC236}">
                  <a16:creationId xmlns:a16="http://schemas.microsoft.com/office/drawing/2014/main" id="{1D1D4299-6AE7-4346-BCDE-B9AC1478B996}"/>
                </a:ext>
              </a:extLst>
            </p:cNvPr>
            <p:cNvSpPr txBox="1"/>
            <p:nvPr/>
          </p:nvSpPr>
          <p:spPr>
            <a:xfrm>
              <a:off x="1242468" y="3139903"/>
              <a:ext cx="3777958" cy="970298"/>
            </a:xfrm>
            <a:prstGeom prst="rect">
              <a:avLst/>
            </a:prstGeom>
            <a:noFill/>
          </p:spPr>
          <p:txBody>
            <a:bodyPr wrap="square" lIns="54610" tIns="54610" rIns="54610" bIns="54610" rtlCol="0" anchor="t">
              <a:noAutofit/>
            </a:bodyPr>
            <a:lstStyle/>
            <a:p>
              <a:pPr algn="ctr" defTabSz="457200">
                <a:spcAft>
                  <a:spcPts val="600"/>
                </a:spcAft>
              </a:pPr>
              <a:r>
                <a:rPr lang="ja-JP" altLang="en-US" sz="2800" dirty="0">
                  <a:solidFill>
                    <a:schemeClr val="tx2"/>
                  </a:solidFill>
                  <a:latin typeface="Meiryo UI"/>
                  <a:ea typeface="Meiryo UI"/>
                </a:rPr>
                <a:t>資金、人員・時間等、</a:t>
              </a:r>
            </a:p>
            <a:p>
              <a:pPr algn="ctr" defTabSz="457200">
                <a:spcAft>
                  <a:spcPts val="600"/>
                </a:spcAft>
              </a:pPr>
              <a:r>
                <a:rPr lang="ja-JP" altLang="en-US" sz="2800" b="1" dirty="0">
                  <a:solidFill>
                    <a:schemeClr val="tx2"/>
                  </a:solidFill>
                  <a:latin typeface="Meiryo UI"/>
                  <a:ea typeface="Meiryo UI"/>
                </a:rPr>
                <a:t>活動</a:t>
              </a:r>
              <a:r>
                <a:rPr lang="ja-JP" altLang="en-US" sz="2800" dirty="0">
                  <a:solidFill>
                    <a:schemeClr val="tx2"/>
                  </a:solidFill>
                  <a:latin typeface="Meiryo UI"/>
                  <a:ea typeface="Meiryo UI"/>
                </a:rPr>
                <a:t>に必要な資源</a:t>
              </a:r>
            </a:p>
          </p:txBody>
        </p:sp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3A2E7E9E-B161-4AD5-A843-5A5C26D3A30C}"/>
                </a:ext>
              </a:extLst>
            </p:cNvPr>
            <p:cNvSpPr/>
            <p:nvPr/>
          </p:nvSpPr>
          <p:spPr>
            <a:xfrm>
              <a:off x="1781447" y="2781301"/>
              <a:ext cx="2700000" cy="3600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endParaRPr lang="ja-JP" altLang="en-US" sz="4400" b="1" spc="50" dirty="0">
                <a:ln w="0"/>
                <a:solidFill>
                  <a:schemeClr val="accent5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18" name="TextBox 24">
            <a:extLst>
              <a:ext uri="{FF2B5EF4-FFF2-40B4-BE49-F238E27FC236}">
                <a16:creationId xmlns:a16="http://schemas.microsoft.com/office/drawing/2014/main" id="{A174CFBF-D883-4566-9B26-0F75EF52EE8A}"/>
              </a:ext>
            </a:extLst>
          </p:cNvPr>
          <p:cNvSpPr txBox="1"/>
          <p:nvPr/>
        </p:nvSpPr>
        <p:spPr>
          <a:xfrm>
            <a:off x="4407877" y="5524017"/>
            <a:ext cx="6644390" cy="2727335"/>
          </a:xfrm>
          <a:prstGeom prst="rect">
            <a:avLst/>
          </a:prstGeom>
          <a:noFill/>
        </p:spPr>
        <p:txBody>
          <a:bodyPr wrap="square" lIns="54610" tIns="54610" rIns="54610" bIns="54610" rtlCol="0" anchor="t">
            <a:noAutofit/>
          </a:bodyPr>
          <a:lstStyle/>
          <a:p>
            <a:pPr marL="633413" indent="-633413" algn="ctr" defTabSz="457200">
              <a:lnSpc>
                <a:spcPts val="6500"/>
              </a:lnSpc>
              <a:spcAft>
                <a:spcPts val="600"/>
              </a:spcAft>
              <a:buFont typeface="Meiryo UI" panose="020B0604030504040204" pitchFamily="50" charset="-128"/>
              <a:buChar char="☞"/>
            </a:pPr>
            <a:r>
              <a:rPr lang="en-US" altLang="ja-JP" sz="3600" b="1" dirty="0">
                <a:solidFill>
                  <a:schemeClr val="tx2"/>
                </a:solidFill>
                <a:latin typeface="Meiryo UI"/>
                <a:ea typeface="Meiryo UI"/>
              </a:rPr>
              <a:t>LED</a:t>
            </a:r>
            <a:r>
              <a:rPr lang="ja-JP" altLang="en-US" sz="3600" b="1" dirty="0">
                <a:solidFill>
                  <a:schemeClr val="tx2"/>
                </a:solidFill>
                <a:latin typeface="Meiryo UI"/>
                <a:ea typeface="Meiryo UI"/>
              </a:rPr>
              <a:t>化によって削減された</a:t>
            </a:r>
            <a:endParaRPr lang="en-US" altLang="ja-JP" sz="3600" b="1" dirty="0">
              <a:solidFill>
                <a:schemeClr val="tx2"/>
              </a:solidFill>
              <a:latin typeface="Meiryo UI"/>
              <a:ea typeface="Meiryo UI"/>
            </a:endParaRPr>
          </a:p>
          <a:p>
            <a:pPr algn="ctr" defTabSz="457200">
              <a:lnSpc>
                <a:spcPts val="6500"/>
              </a:lnSpc>
              <a:spcAft>
                <a:spcPts val="600"/>
              </a:spcAft>
            </a:pPr>
            <a:r>
              <a:rPr lang="ja-JP" altLang="en-US" sz="3600" b="1" dirty="0">
                <a:solidFill>
                  <a:schemeClr val="tx2"/>
                </a:solidFill>
                <a:latin typeface="Meiryo UI"/>
                <a:ea typeface="Meiryo UI"/>
              </a:rPr>
              <a:t>消費電力</a:t>
            </a:r>
            <a:endParaRPr lang="en-US" altLang="ja-JP" sz="3600" b="1" dirty="0">
              <a:solidFill>
                <a:schemeClr val="tx2"/>
              </a:solidFill>
              <a:latin typeface="Meiryo UI"/>
              <a:ea typeface="Meiryo UI"/>
            </a:endParaRPr>
          </a:p>
        </p:txBody>
      </p:sp>
      <p:sp>
        <p:nvSpPr>
          <p:cNvPr id="119" name="TextBox 24">
            <a:extLst>
              <a:ext uri="{FF2B5EF4-FFF2-40B4-BE49-F238E27FC236}">
                <a16:creationId xmlns:a16="http://schemas.microsoft.com/office/drawing/2014/main" id="{FD107C41-BB6B-4AD1-9521-B8164C2482D0}"/>
              </a:ext>
            </a:extLst>
          </p:cNvPr>
          <p:cNvSpPr txBox="1"/>
          <p:nvPr/>
        </p:nvSpPr>
        <p:spPr>
          <a:xfrm>
            <a:off x="12218674" y="5524017"/>
            <a:ext cx="6797398" cy="2727335"/>
          </a:xfrm>
          <a:prstGeom prst="rect">
            <a:avLst/>
          </a:prstGeom>
          <a:noFill/>
        </p:spPr>
        <p:txBody>
          <a:bodyPr wrap="square" lIns="54610" tIns="54610" rIns="54610" bIns="54610" rtlCol="0" anchor="t">
            <a:noAutofit/>
          </a:bodyPr>
          <a:lstStyle/>
          <a:p>
            <a:pPr marL="633413" indent="-633413" algn="ctr" defTabSz="457200">
              <a:lnSpc>
                <a:spcPts val="6500"/>
              </a:lnSpc>
              <a:spcAft>
                <a:spcPts val="600"/>
              </a:spcAft>
              <a:buFont typeface="Meiryo UI" panose="020B0604030504040204" pitchFamily="50" charset="-128"/>
              <a:buChar char="☞"/>
            </a:pPr>
            <a:r>
              <a:rPr lang="ja-JP" altLang="en-US" sz="3600" b="1" dirty="0">
                <a:solidFill>
                  <a:schemeClr val="tx2"/>
                </a:solidFill>
                <a:latin typeface="Meiryo UI"/>
                <a:ea typeface="Meiryo UI"/>
              </a:rPr>
              <a:t>削減された消費電力によって減った</a:t>
            </a:r>
            <a:r>
              <a:rPr lang="en-US" altLang="ja-JP" sz="3600" b="1" dirty="0">
                <a:solidFill>
                  <a:schemeClr val="tx2"/>
                </a:solidFill>
                <a:latin typeface="Meiryo UI"/>
                <a:ea typeface="Meiryo UI"/>
              </a:rPr>
              <a:t>CO2</a:t>
            </a:r>
            <a:r>
              <a:rPr lang="ja-JP" altLang="en-US" sz="3600" b="1" dirty="0">
                <a:solidFill>
                  <a:schemeClr val="tx2"/>
                </a:solidFill>
                <a:latin typeface="Meiryo UI"/>
                <a:ea typeface="Meiryo UI"/>
              </a:rPr>
              <a:t>排出量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948B060-8CCD-4E02-A165-FC1F858C184E}"/>
              </a:ext>
            </a:extLst>
          </p:cNvPr>
          <p:cNvGrpSpPr/>
          <p:nvPr/>
        </p:nvGrpSpPr>
        <p:grpSpPr>
          <a:xfrm>
            <a:off x="5612703" y="-51964"/>
            <a:ext cx="3823615" cy="5194670"/>
            <a:chOff x="7361637" y="-51964"/>
            <a:chExt cx="3823615" cy="5194670"/>
          </a:xfrm>
        </p:grpSpPr>
        <p:sp>
          <p:nvSpPr>
            <p:cNvPr id="96" name="楕円 95">
              <a:extLst>
                <a:ext uri="{FF2B5EF4-FFF2-40B4-BE49-F238E27FC236}">
                  <a16:creationId xmlns:a16="http://schemas.microsoft.com/office/drawing/2014/main" id="{FDC24607-0220-4FBC-A960-B4E2B0A37883}"/>
                </a:ext>
              </a:extLst>
            </p:cNvPr>
            <p:cNvSpPr/>
            <p:nvPr/>
          </p:nvSpPr>
          <p:spPr>
            <a:xfrm>
              <a:off x="7407295" y="1364749"/>
              <a:ext cx="3777957" cy="3777957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57200">
                <a:defRPr/>
              </a:pPr>
              <a:endParaRPr kumimoji="0" lang="ja-JP" altLang="en-US" sz="3600" kern="0" dirty="0">
                <a:solidFill>
                  <a:schemeClr val="accent1">
                    <a:lumMod val="75000"/>
                  </a:schemeClr>
                </a:solidFill>
                <a:latin typeface="Meiryo UI"/>
                <a:ea typeface="Meiryo UI"/>
              </a:endParaRPr>
            </a:p>
          </p:txBody>
        </p:sp>
        <p:sp>
          <p:nvSpPr>
            <p:cNvPr id="105" name="TextBox 24">
              <a:extLst>
                <a:ext uri="{FF2B5EF4-FFF2-40B4-BE49-F238E27FC236}">
                  <a16:creationId xmlns:a16="http://schemas.microsoft.com/office/drawing/2014/main" id="{F198D686-24DC-444E-8998-9C74B2DECE4A}"/>
                </a:ext>
              </a:extLst>
            </p:cNvPr>
            <p:cNvSpPr txBox="1"/>
            <p:nvPr/>
          </p:nvSpPr>
          <p:spPr>
            <a:xfrm>
              <a:off x="7802689" y="1788293"/>
              <a:ext cx="2895854" cy="970298"/>
            </a:xfrm>
            <a:prstGeom prst="rect">
              <a:avLst/>
            </a:prstGeom>
            <a:noFill/>
          </p:spPr>
          <p:txBody>
            <a:bodyPr wrap="square" lIns="54610" tIns="54610" rIns="54610" bIns="54610" rtlCol="0" anchor="ctr">
              <a:noAutofit/>
            </a:bodyPr>
            <a:lstStyle/>
            <a:p>
              <a:pPr algn="ctr" defTabSz="457200">
                <a:spcAft>
                  <a:spcPts val="600"/>
                </a:spcAft>
              </a:pPr>
              <a:r>
                <a:rPr lang="ja-JP" altLang="en-US" sz="4400" b="1" dirty="0">
                  <a:ln w="0"/>
                  <a:gradFill>
                    <a:gsLst>
                      <a:gs pos="0">
                        <a:schemeClr val="accent5">
                          <a:lumMod val="50000"/>
                        </a:schemeClr>
                      </a:gs>
                      <a:gs pos="50000">
                        <a:schemeClr val="accent5"/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5400000"/>
                  </a:gradFill>
                  <a:effectLst>
                    <a:reflection blurRad="6350" stA="53000" endA="300" endPos="35500" dir="5400000" sy="-90000" algn="bl" rotWithShape="0"/>
                  </a:effectLst>
                  <a:latin typeface="Meiryo UI"/>
                  <a:ea typeface="Meiryo UI"/>
                </a:rPr>
                <a:t>アウトプット</a:t>
              </a:r>
            </a:p>
          </p:txBody>
        </p:sp>
        <p:sp>
          <p:nvSpPr>
            <p:cNvPr id="113" name="四角形: 角を丸くする 112">
              <a:extLst>
                <a:ext uri="{FF2B5EF4-FFF2-40B4-BE49-F238E27FC236}">
                  <a16:creationId xmlns:a16="http://schemas.microsoft.com/office/drawing/2014/main" id="{4E7FF7EB-E888-4C97-989F-25137C8A3FE3}"/>
                </a:ext>
              </a:extLst>
            </p:cNvPr>
            <p:cNvSpPr/>
            <p:nvPr/>
          </p:nvSpPr>
          <p:spPr>
            <a:xfrm>
              <a:off x="7900616" y="2781301"/>
              <a:ext cx="2700000" cy="3600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endParaRPr lang="ja-JP" altLang="en-US" sz="4400" b="1" spc="50" dirty="0">
                <a:ln w="0"/>
                <a:solidFill>
                  <a:schemeClr val="accent5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5" name="TextBox 24">
              <a:extLst>
                <a:ext uri="{FF2B5EF4-FFF2-40B4-BE49-F238E27FC236}">
                  <a16:creationId xmlns:a16="http://schemas.microsoft.com/office/drawing/2014/main" id="{E8B9A646-CF04-4E54-A885-2CAC254E616B}"/>
                </a:ext>
              </a:extLst>
            </p:cNvPr>
            <p:cNvSpPr txBox="1"/>
            <p:nvPr/>
          </p:nvSpPr>
          <p:spPr>
            <a:xfrm>
              <a:off x="7361637" y="3139903"/>
              <a:ext cx="3777958" cy="970298"/>
            </a:xfrm>
            <a:prstGeom prst="rect">
              <a:avLst/>
            </a:prstGeom>
            <a:noFill/>
          </p:spPr>
          <p:txBody>
            <a:bodyPr wrap="square" lIns="54610" tIns="54610" rIns="54610" bIns="54610" rtlCol="0" anchor="ctr">
              <a:noAutofit/>
            </a:bodyPr>
            <a:lstStyle/>
            <a:p>
              <a:pPr algn="ctr" defTabSz="457200">
                <a:spcAft>
                  <a:spcPts val="600"/>
                </a:spcAft>
              </a:pPr>
              <a:r>
                <a:rPr lang="ja-JP" altLang="en-US" sz="2800" dirty="0">
                  <a:solidFill>
                    <a:schemeClr val="tx2"/>
                  </a:solidFill>
                  <a:latin typeface="Meiryo UI"/>
                  <a:ea typeface="Meiryo UI"/>
                </a:rPr>
                <a:t>活動の成果</a:t>
              </a:r>
            </a:p>
          </p:txBody>
        </p:sp>
        <p:sp>
          <p:nvSpPr>
            <p:cNvPr id="120" name="TextBox 24">
              <a:extLst>
                <a:ext uri="{FF2B5EF4-FFF2-40B4-BE49-F238E27FC236}">
                  <a16:creationId xmlns:a16="http://schemas.microsoft.com/office/drawing/2014/main" id="{B826F6B0-85D8-4262-8868-67644E8E2CB8}"/>
                </a:ext>
              </a:extLst>
            </p:cNvPr>
            <p:cNvSpPr txBox="1"/>
            <p:nvPr/>
          </p:nvSpPr>
          <p:spPr>
            <a:xfrm>
              <a:off x="7361637" y="-51964"/>
              <a:ext cx="3777958" cy="970298"/>
            </a:xfrm>
            <a:prstGeom prst="rect">
              <a:avLst/>
            </a:prstGeom>
            <a:noFill/>
          </p:spPr>
          <p:txBody>
            <a:bodyPr wrap="square" lIns="54610" tIns="54610" rIns="54610" bIns="54610" rtlCol="0" anchor="ctr">
              <a:noAutofit/>
            </a:bodyPr>
            <a:lstStyle/>
            <a:p>
              <a:pPr algn="ctr" defTabSz="457200">
                <a:spcAft>
                  <a:spcPts val="600"/>
                </a:spcAft>
              </a:pPr>
              <a:r>
                <a:rPr lang="ja-JP" altLang="en-US" sz="2800" dirty="0">
                  <a:solidFill>
                    <a:srgbClr val="0070C0"/>
                  </a:solidFill>
                  <a:latin typeface="Meiryo UI"/>
                  <a:ea typeface="Meiryo UI"/>
                </a:rPr>
                <a:t>前回の試算</a:t>
              </a:r>
            </a:p>
          </p:txBody>
        </p:sp>
        <p:sp>
          <p:nvSpPr>
            <p:cNvPr id="6" name="二等辺三角形 5">
              <a:extLst>
                <a:ext uri="{FF2B5EF4-FFF2-40B4-BE49-F238E27FC236}">
                  <a16:creationId xmlns:a16="http://schemas.microsoft.com/office/drawing/2014/main" id="{DCCB678C-CECF-4151-806A-A09A471977B8}"/>
                </a:ext>
              </a:extLst>
            </p:cNvPr>
            <p:cNvSpPr/>
            <p:nvPr/>
          </p:nvSpPr>
          <p:spPr>
            <a:xfrm rot="10800000">
              <a:off x="9094342" y="755787"/>
              <a:ext cx="312548" cy="411226"/>
            </a:xfrm>
            <a:prstGeom prst="triangle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endParaRPr lang="ja-JP" altLang="en-US" sz="4400" b="1" spc="50">
                <a:ln w="0"/>
                <a:solidFill>
                  <a:schemeClr val="accent5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666C1F80-DF5A-4477-8BC9-F9D82E35752D}"/>
              </a:ext>
            </a:extLst>
          </p:cNvPr>
          <p:cNvGrpSpPr/>
          <p:nvPr/>
        </p:nvGrpSpPr>
        <p:grpSpPr>
          <a:xfrm>
            <a:off x="13572121" y="-98856"/>
            <a:ext cx="3777958" cy="5241562"/>
            <a:chOff x="13572121" y="-98856"/>
            <a:chExt cx="3777958" cy="5241562"/>
          </a:xfrm>
        </p:grpSpPr>
        <p:sp>
          <p:nvSpPr>
            <p:cNvPr id="97" name="楕円 96">
              <a:extLst>
                <a:ext uri="{FF2B5EF4-FFF2-40B4-BE49-F238E27FC236}">
                  <a16:creationId xmlns:a16="http://schemas.microsoft.com/office/drawing/2014/main" id="{2B6D7CC8-AA11-45C1-9927-0861DA0318B2}"/>
                </a:ext>
              </a:extLst>
            </p:cNvPr>
            <p:cNvSpPr/>
            <p:nvPr/>
          </p:nvSpPr>
          <p:spPr>
            <a:xfrm>
              <a:off x="13572121" y="1364749"/>
              <a:ext cx="3777957" cy="3777957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 cap="flat" cmpd="sng" algn="ctr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54000" tIns="54000" rIns="54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57200">
                <a:defRPr/>
              </a:pPr>
              <a:endParaRPr kumimoji="0" lang="ja-JP" altLang="en-US" sz="3600" kern="0" dirty="0">
                <a:solidFill>
                  <a:schemeClr val="accent1">
                    <a:lumMod val="75000"/>
                  </a:schemeClr>
                </a:solidFill>
                <a:latin typeface="Meiryo UI"/>
                <a:ea typeface="Meiryo UI"/>
              </a:endParaRPr>
            </a:p>
          </p:txBody>
        </p:sp>
        <p:sp>
          <p:nvSpPr>
            <p:cNvPr id="106" name="TextBox 24">
              <a:extLst>
                <a:ext uri="{FF2B5EF4-FFF2-40B4-BE49-F238E27FC236}">
                  <a16:creationId xmlns:a16="http://schemas.microsoft.com/office/drawing/2014/main" id="{FF709653-B5BC-41BD-890F-7BADE8999C38}"/>
                </a:ext>
              </a:extLst>
            </p:cNvPr>
            <p:cNvSpPr txBox="1"/>
            <p:nvPr/>
          </p:nvSpPr>
          <p:spPr>
            <a:xfrm>
              <a:off x="14013172" y="1788293"/>
              <a:ext cx="2895854" cy="970298"/>
            </a:xfrm>
            <a:prstGeom prst="rect">
              <a:avLst/>
            </a:prstGeom>
            <a:noFill/>
          </p:spPr>
          <p:txBody>
            <a:bodyPr wrap="square" lIns="54610" tIns="54610" rIns="54610" bIns="54610" rtlCol="0" anchor="ctr">
              <a:noAutofit/>
            </a:bodyPr>
            <a:lstStyle/>
            <a:p>
              <a:pPr algn="ctr" defTabSz="457200">
                <a:spcAft>
                  <a:spcPts val="600"/>
                </a:spcAft>
              </a:pPr>
              <a:r>
                <a:rPr lang="ja-JP" altLang="en-US" sz="4400" b="1" dirty="0">
                  <a:ln w="0"/>
                  <a:gradFill>
                    <a:gsLst>
                      <a:gs pos="0">
                        <a:schemeClr val="accent5">
                          <a:lumMod val="50000"/>
                        </a:schemeClr>
                      </a:gs>
                      <a:gs pos="50000">
                        <a:schemeClr val="accent5"/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5400000"/>
                  </a:gradFill>
                  <a:effectLst>
                    <a:reflection blurRad="6350" stA="53000" endA="300" endPos="35500" dir="5400000" sy="-90000" algn="bl" rotWithShape="0"/>
                  </a:effectLst>
                  <a:latin typeface="Meiryo UI"/>
                  <a:ea typeface="Meiryo UI"/>
                </a:rPr>
                <a:t>アウトカム</a:t>
              </a:r>
            </a:p>
          </p:txBody>
        </p:sp>
        <p:sp>
          <p:nvSpPr>
            <p:cNvPr id="114" name="四角形: 角を丸くする 113">
              <a:extLst>
                <a:ext uri="{FF2B5EF4-FFF2-40B4-BE49-F238E27FC236}">
                  <a16:creationId xmlns:a16="http://schemas.microsoft.com/office/drawing/2014/main" id="{3BC222D4-6D25-4EE4-9282-B2C8934EDF48}"/>
                </a:ext>
              </a:extLst>
            </p:cNvPr>
            <p:cNvSpPr/>
            <p:nvPr/>
          </p:nvSpPr>
          <p:spPr>
            <a:xfrm>
              <a:off x="14111099" y="2781301"/>
              <a:ext cx="2700000" cy="3600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endParaRPr lang="ja-JP" altLang="en-US" sz="4400" b="1" spc="50" dirty="0">
                <a:ln w="0"/>
                <a:solidFill>
                  <a:schemeClr val="accent5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6" name="TextBox 24">
              <a:extLst>
                <a:ext uri="{FF2B5EF4-FFF2-40B4-BE49-F238E27FC236}">
                  <a16:creationId xmlns:a16="http://schemas.microsoft.com/office/drawing/2014/main" id="{69A5BA77-E8B2-42EC-BB0E-E4F1923FBC86}"/>
                </a:ext>
              </a:extLst>
            </p:cNvPr>
            <p:cNvSpPr txBox="1"/>
            <p:nvPr/>
          </p:nvSpPr>
          <p:spPr>
            <a:xfrm>
              <a:off x="13572121" y="3139903"/>
              <a:ext cx="3777958" cy="970298"/>
            </a:xfrm>
            <a:prstGeom prst="rect">
              <a:avLst/>
            </a:prstGeom>
            <a:noFill/>
          </p:spPr>
          <p:txBody>
            <a:bodyPr wrap="square" lIns="54610" tIns="54610" rIns="54610" bIns="54610" rtlCol="0" anchor="t">
              <a:noAutofit/>
            </a:bodyPr>
            <a:lstStyle/>
            <a:p>
              <a:pPr algn="ctr" defTabSz="457200">
                <a:spcAft>
                  <a:spcPts val="600"/>
                </a:spcAft>
              </a:pPr>
              <a:r>
                <a:rPr lang="ja-JP" altLang="en-US" sz="2800" dirty="0">
                  <a:solidFill>
                    <a:schemeClr val="tx2"/>
                  </a:solidFill>
                  <a:latin typeface="Meiryo UI"/>
                  <a:ea typeface="Meiryo UI"/>
                </a:rPr>
                <a:t>活動の成果によって</a:t>
              </a:r>
            </a:p>
            <a:p>
              <a:pPr algn="ctr" defTabSz="457200">
                <a:spcAft>
                  <a:spcPts val="600"/>
                </a:spcAft>
              </a:pPr>
              <a:r>
                <a:rPr lang="ja-JP" altLang="en-US" sz="2800" dirty="0">
                  <a:solidFill>
                    <a:schemeClr val="tx2"/>
                  </a:solidFill>
                  <a:latin typeface="Meiryo UI"/>
                  <a:ea typeface="Meiryo UI"/>
                </a:rPr>
                <a:t>生じた社会的、環境的</a:t>
              </a:r>
              <a:endParaRPr lang="en-US" altLang="ja-JP" sz="2800" dirty="0">
                <a:solidFill>
                  <a:schemeClr val="tx2"/>
                </a:solidFill>
                <a:latin typeface="Meiryo UI"/>
                <a:ea typeface="Meiryo UI"/>
              </a:endParaRPr>
            </a:p>
            <a:p>
              <a:pPr algn="ctr" defTabSz="457200">
                <a:spcAft>
                  <a:spcPts val="600"/>
                </a:spcAft>
              </a:pPr>
              <a:r>
                <a:rPr lang="ja-JP" altLang="en-US" sz="2800" dirty="0">
                  <a:solidFill>
                    <a:schemeClr val="tx2"/>
                  </a:solidFill>
                  <a:latin typeface="Meiryo UI"/>
                  <a:ea typeface="Meiryo UI"/>
                </a:rPr>
                <a:t>な変化</a:t>
              </a:r>
            </a:p>
          </p:txBody>
        </p:sp>
        <p:sp>
          <p:nvSpPr>
            <p:cNvPr id="121" name="TextBox 24">
              <a:extLst>
                <a:ext uri="{FF2B5EF4-FFF2-40B4-BE49-F238E27FC236}">
                  <a16:creationId xmlns:a16="http://schemas.microsoft.com/office/drawing/2014/main" id="{075101C3-DF4A-4FA6-A047-250535A29C67}"/>
                </a:ext>
              </a:extLst>
            </p:cNvPr>
            <p:cNvSpPr txBox="1"/>
            <p:nvPr/>
          </p:nvSpPr>
          <p:spPr>
            <a:xfrm>
              <a:off x="13572121" y="-98856"/>
              <a:ext cx="3777958" cy="970298"/>
            </a:xfrm>
            <a:prstGeom prst="rect">
              <a:avLst/>
            </a:prstGeom>
            <a:noFill/>
          </p:spPr>
          <p:txBody>
            <a:bodyPr wrap="square" lIns="54610" tIns="54610" rIns="54610" bIns="54610" rtlCol="0" anchor="ctr">
              <a:noAutofit/>
            </a:bodyPr>
            <a:lstStyle/>
            <a:p>
              <a:pPr algn="ctr" defTabSz="457200">
                <a:spcAft>
                  <a:spcPts val="600"/>
                </a:spcAft>
              </a:pPr>
              <a:r>
                <a:rPr lang="ja-JP" altLang="en-US" sz="3600" dirty="0">
                  <a:solidFill>
                    <a:srgbClr val="0070C0"/>
                  </a:solidFill>
                  <a:latin typeface="Meiryo UI"/>
                  <a:ea typeface="Meiryo UI"/>
                </a:rPr>
                <a:t>今回の試算</a:t>
              </a:r>
            </a:p>
          </p:txBody>
        </p:sp>
        <p:sp>
          <p:nvSpPr>
            <p:cNvPr id="123" name="二等辺三角形 122">
              <a:extLst>
                <a:ext uri="{FF2B5EF4-FFF2-40B4-BE49-F238E27FC236}">
                  <a16:creationId xmlns:a16="http://schemas.microsoft.com/office/drawing/2014/main" id="{FFDB0D2F-E015-46E6-AD0E-6918B983E0EE}"/>
                </a:ext>
              </a:extLst>
            </p:cNvPr>
            <p:cNvSpPr/>
            <p:nvPr/>
          </p:nvSpPr>
          <p:spPr>
            <a:xfrm rot="10800000">
              <a:off x="15304825" y="755787"/>
              <a:ext cx="312548" cy="411226"/>
            </a:xfrm>
            <a:prstGeom prst="triangle">
              <a:avLst/>
            </a:prstGeom>
            <a:solidFill>
              <a:schemeClr val="accent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endParaRPr lang="ja-JP" altLang="en-US" sz="4400" b="1" spc="50">
                <a:ln w="0"/>
                <a:solidFill>
                  <a:schemeClr val="accent5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6366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楕円 3">
            <a:extLst>
              <a:ext uri="{FF2B5EF4-FFF2-40B4-BE49-F238E27FC236}">
                <a16:creationId xmlns:a16="http://schemas.microsoft.com/office/drawing/2014/main" id="{AC353F8E-430D-4CC5-A0F8-D458B34C1682}"/>
              </a:ext>
            </a:extLst>
          </p:cNvPr>
          <p:cNvSpPr/>
          <p:nvPr/>
        </p:nvSpPr>
        <p:spPr>
          <a:xfrm>
            <a:off x="10552472" y="-3860816"/>
            <a:ext cx="2354078" cy="235407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顧客の利用シーンと</a:t>
            </a:r>
            <a:endParaRPr kumimoji="1" lang="en-US" altLang="ja-JP" sz="40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提供価値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27ADFA2B-D3AE-4DFF-B104-C4FEC663DDF6}"/>
              </a:ext>
            </a:extLst>
          </p:cNvPr>
          <p:cNvSpPr/>
          <p:nvPr/>
        </p:nvSpPr>
        <p:spPr>
          <a:xfrm>
            <a:off x="12545395" y="-1484787"/>
            <a:ext cx="2354078" cy="235407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zh-TW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想定販売</a:t>
            </a:r>
            <a:endParaRPr kumimoji="1" lang="en-US" altLang="zh-TW" sz="40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zh-TW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価格</a:t>
            </a:r>
            <a:endParaRPr kumimoji="1" lang="ja-JP" altLang="en-US" sz="40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D2C6EEAF-4B6E-4BB0-BB07-B9FF5C165B07}"/>
              </a:ext>
            </a:extLst>
          </p:cNvPr>
          <p:cNvSpPr/>
          <p:nvPr/>
        </p:nvSpPr>
        <p:spPr>
          <a:xfrm>
            <a:off x="4949956" y="-3860816"/>
            <a:ext cx="2354078" cy="235407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特徴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9430B0CE-3957-4349-AD4F-A6F690235E44}"/>
              </a:ext>
            </a:extLst>
          </p:cNvPr>
          <p:cNvSpPr/>
          <p:nvPr/>
        </p:nvSpPr>
        <p:spPr>
          <a:xfrm>
            <a:off x="3388527" y="-1484787"/>
            <a:ext cx="2354078" cy="235407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強み</a:t>
            </a:r>
          </a:p>
        </p:txBody>
      </p:sp>
      <p:sp>
        <p:nvSpPr>
          <p:cNvPr id="35" name="直方体 34">
            <a:extLst>
              <a:ext uri="{FF2B5EF4-FFF2-40B4-BE49-F238E27FC236}">
                <a16:creationId xmlns:a16="http://schemas.microsoft.com/office/drawing/2014/main" id="{63BCDD36-CF43-40DC-A0AB-2E74454FF4CC}"/>
              </a:ext>
            </a:extLst>
          </p:cNvPr>
          <p:cNvSpPr/>
          <p:nvPr/>
        </p:nvSpPr>
        <p:spPr>
          <a:xfrm>
            <a:off x="7756966" y="4708519"/>
            <a:ext cx="2625214" cy="2625214"/>
          </a:xfrm>
          <a:prstGeom prst="cub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商品</a:t>
            </a:r>
          </a:p>
        </p:txBody>
      </p:sp>
      <p:sp>
        <p:nvSpPr>
          <p:cNvPr id="51" name="フリーフォーム: 図形 50">
            <a:extLst>
              <a:ext uri="{FF2B5EF4-FFF2-40B4-BE49-F238E27FC236}">
                <a16:creationId xmlns:a16="http://schemas.microsoft.com/office/drawing/2014/main" id="{CA5A895A-202C-484A-8FD2-276B62BD7723}"/>
              </a:ext>
            </a:extLst>
          </p:cNvPr>
          <p:cNvSpPr/>
          <p:nvPr/>
        </p:nvSpPr>
        <p:spPr>
          <a:xfrm>
            <a:off x="5309978" y="2478411"/>
            <a:ext cx="2377568" cy="2395793"/>
          </a:xfrm>
          <a:custGeom>
            <a:avLst/>
            <a:gdLst>
              <a:gd name="connsiteX0" fmla="*/ 1177039 w 2377568"/>
              <a:gd name="connsiteY0" fmla="*/ 0 h 2395793"/>
              <a:gd name="connsiteX1" fmla="*/ 2354078 w 2377568"/>
              <a:gd name="connsiteY1" fmla="*/ 1177039 h 2395793"/>
              <a:gd name="connsiteX2" fmla="*/ 2085300 w 2377568"/>
              <a:gd name="connsiteY2" fmla="*/ 1925746 h 2395793"/>
              <a:gd name="connsiteX3" fmla="*/ 2075033 w 2377568"/>
              <a:gd name="connsiteY3" fmla="*/ 1937042 h 2395793"/>
              <a:gd name="connsiteX4" fmla="*/ 2377568 w 2377568"/>
              <a:gd name="connsiteY4" fmla="*/ 2395793 h 2395793"/>
              <a:gd name="connsiteX5" fmla="*/ 1894704 w 2377568"/>
              <a:gd name="connsiteY5" fmla="*/ 2108513 h 2395793"/>
              <a:gd name="connsiteX6" fmla="*/ 1835133 w 2377568"/>
              <a:gd name="connsiteY6" fmla="*/ 2153059 h 2395793"/>
              <a:gd name="connsiteX7" fmla="*/ 1177039 w 2377568"/>
              <a:gd name="connsiteY7" fmla="*/ 2354078 h 2395793"/>
              <a:gd name="connsiteX8" fmla="*/ 0 w 2377568"/>
              <a:gd name="connsiteY8" fmla="*/ 1177039 h 2395793"/>
              <a:gd name="connsiteX9" fmla="*/ 1177039 w 2377568"/>
              <a:gd name="connsiteY9" fmla="*/ 0 h 239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77568" h="2395793">
                <a:moveTo>
                  <a:pt x="1177039" y="0"/>
                </a:moveTo>
                <a:cubicBezTo>
                  <a:pt x="1827100" y="0"/>
                  <a:pt x="2354078" y="526978"/>
                  <a:pt x="2354078" y="1177039"/>
                </a:cubicBezTo>
                <a:cubicBezTo>
                  <a:pt x="2354078" y="1461441"/>
                  <a:pt x="2253211" y="1722284"/>
                  <a:pt x="2085300" y="1925746"/>
                </a:cubicBezTo>
                <a:lnTo>
                  <a:pt x="2075033" y="1937042"/>
                </a:lnTo>
                <a:lnTo>
                  <a:pt x="2377568" y="2395793"/>
                </a:lnTo>
                <a:lnTo>
                  <a:pt x="1894704" y="2108513"/>
                </a:lnTo>
                <a:lnTo>
                  <a:pt x="1835133" y="2153059"/>
                </a:lnTo>
                <a:cubicBezTo>
                  <a:pt x="1647276" y="2279972"/>
                  <a:pt x="1420812" y="2354078"/>
                  <a:pt x="1177039" y="2354078"/>
                </a:cubicBezTo>
                <a:cubicBezTo>
                  <a:pt x="526978" y="2354078"/>
                  <a:pt x="0" y="1827100"/>
                  <a:pt x="0" y="1177039"/>
                </a:cubicBezTo>
                <a:cubicBezTo>
                  <a:pt x="0" y="526978"/>
                  <a:pt x="526978" y="0"/>
                  <a:pt x="1177039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sz="40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フリーフォーム: 図形 51">
            <a:extLst>
              <a:ext uri="{FF2B5EF4-FFF2-40B4-BE49-F238E27FC236}">
                <a16:creationId xmlns:a16="http://schemas.microsoft.com/office/drawing/2014/main" id="{2472AFA6-FA7E-41B8-AAE3-2B20BAF83643}"/>
              </a:ext>
            </a:extLst>
          </p:cNvPr>
          <p:cNvSpPr/>
          <p:nvPr/>
        </p:nvSpPr>
        <p:spPr>
          <a:xfrm>
            <a:off x="4063045" y="5184420"/>
            <a:ext cx="2939974" cy="2354078"/>
          </a:xfrm>
          <a:custGeom>
            <a:avLst/>
            <a:gdLst>
              <a:gd name="connsiteX0" fmla="*/ 1177039 w 2939974"/>
              <a:gd name="connsiteY0" fmla="*/ 0 h 2354078"/>
              <a:gd name="connsiteX1" fmla="*/ 2330165 w 2939974"/>
              <a:gd name="connsiteY1" fmla="*/ 939825 h 2354078"/>
              <a:gd name="connsiteX2" fmla="*/ 2345553 w 2939974"/>
              <a:gd name="connsiteY2" fmla="*/ 1040649 h 2354078"/>
              <a:gd name="connsiteX3" fmla="*/ 2939974 w 2939974"/>
              <a:gd name="connsiteY3" fmla="*/ 1177039 h 2354078"/>
              <a:gd name="connsiteX4" fmla="*/ 2345553 w 2939974"/>
              <a:gd name="connsiteY4" fmla="*/ 1313429 h 2354078"/>
              <a:gd name="connsiteX5" fmla="*/ 2330165 w 2939974"/>
              <a:gd name="connsiteY5" fmla="*/ 1414254 h 2354078"/>
              <a:gd name="connsiteX6" fmla="*/ 1177039 w 2939974"/>
              <a:gd name="connsiteY6" fmla="*/ 2354078 h 2354078"/>
              <a:gd name="connsiteX7" fmla="*/ 0 w 2939974"/>
              <a:gd name="connsiteY7" fmla="*/ 1177039 h 2354078"/>
              <a:gd name="connsiteX8" fmla="*/ 1177039 w 2939974"/>
              <a:gd name="connsiteY8" fmla="*/ 0 h 2354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39974" h="2354078">
                <a:moveTo>
                  <a:pt x="1177039" y="0"/>
                </a:moveTo>
                <a:cubicBezTo>
                  <a:pt x="1745843" y="0"/>
                  <a:pt x="2220411" y="403468"/>
                  <a:pt x="2330165" y="939825"/>
                </a:cubicBezTo>
                <a:lnTo>
                  <a:pt x="2345553" y="1040649"/>
                </a:lnTo>
                <a:lnTo>
                  <a:pt x="2939974" y="1177039"/>
                </a:lnTo>
                <a:lnTo>
                  <a:pt x="2345553" y="1313429"/>
                </a:lnTo>
                <a:lnTo>
                  <a:pt x="2330165" y="1414254"/>
                </a:lnTo>
                <a:cubicBezTo>
                  <a:pt x="2220411" y="1950610"/>
                  <a:pt x="1745843" y="2354078"/>
                  <a:pt x="1177039" y="2354078"/>
                </a:cubicBezTo>
                <a:cubicBezTo>
                  <a:pt x="526978" y="2354078"/>
                  <a:pt x="0" y="1827100"/>
                  <a:pt x="0" y="1177039"/>
                </a:cubicBezTo>
                <a:cubicBezTo>
                  <a:pt x="0" y="526978"/>
                  <a:pt x="526978" y="0"/>
                  <a:pt x="1177039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sz="40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フリーフォーム: 図形 49">
            <a:extLst>
              <a:ext uri="{FF2B5EF4-FFF2-40B4-BE49-F238E27FC236}">
                <a16:creationId xmlns:a16="http://schemas.microsoft.com/office/drawing/2014/main" id="{37D2D5EE-2E54-42B2-8EF2-4B96F7B244A4}"/>
              </a:ext>
            </a:extLst>
          </p:cNvPr>
          <p:cNvSpPr/>
          <p:nvPr/>
        </p:nvSpPr>
        <p:spPr>
          <a:xfrm>
            <a:off x="10555817" y="2478411"/>
            <a:ext cx="2385817" cy="2388479"/>
          </a:xfrm>
          <a:custGeom>
            <a:avLst/>
            <a:gdLst>
              <a:gd name="connsiteX0" fmla="*/ 1208778 w 2385817"/>
              <a:gd name="connsiteY0" fmla="*/ 0 h 2388479"/>
              <a:gd name="connsiteX1" fmla="*/ 2385817 w 2385817"/>
              <a:gd name="connsiteY1" fmla="*/ 1177039 h 2388479"/>
              <a:gd name="connsiteX2" fmla="*/ 1208778 w 2385817"/>
              <a:gd name="connsiteY2" fmla="*/ 2354078 h 2388479"/>
              <a:gd name="connsiteX3" fmla="*/ 550684 w 2385817"/>
              <a:gd name="connsiteY3" fmla="*/ 2153059 h 2388479"/>
              <a:gd name="connsiteX4" fmla="*/ 518837 w 2385817"/>
              <a:gd name="connsiteY4" fmla="*/ 2129244 h 2388479"/>
              <a:gd name="connsiteX5" fmla="*/ 0 w 2385817"/>
              <a:gd name="connsiteY5" fmla="*/ 2388479 h 2388479"/>
              <a:gd name="connsiteX6" fmla="*/ 330778 w 2385817"/>
              <a:gd name="connsiteY6" fmla="*/ 1959040 h 2388479"/>
              <a:gd name="connsiteX7" fmla="*/ 300517 w 2385817"/>
              <a:gd name="connsiteY7" fmla="*/ 1925745 h 2388479"/>
              <a:gd name="connsiteX8" fmla="*/ 31739 w 2385817"/>
              <a:gd name="connsiteY8" fmla="*/ 1177039 h 2388479"/>
              <a:gd name="connsiteX9" fmla="*/ 1208778 w 2385817"/>
              <a:gd name="connsiteY9" fmla="*/ 0 h 238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85817" h="2388479">
                <a:moveTo>
                  <a:pt x="1208778" y="0"/>
                </a:moveTo>
                <a:cubicBezTo>
                  <a:pt x="1858839" y="0"/>
                  <a:pt x="2385817" y="526978"/>
                  <a:pt x="2385817" y="1177039"/>
                </a:cubicBezTo>
                <a:cubicBezTo>
                  <a:pt x="2385817" y="1827100"/>
                  <a:pt x="1858839" y="2354078"/>
                  <a:pt x="1208778" y="2354078"/>
                </a:cubicBezTo>
                <a:cubicBezTo>
                  <a:pt x="965005" y="2354078"/>
                  <a:pt x="738541" y="2279972"/>
                  <a:pt x="550684" y="2153059"/>
                </a:cubicBezTo>
                <a:lnTo>
                  <a:pt x="518837" y="2129244"/>
                </a:lnTo>
                <a:lnTo>
                  <a:pt x="0" y="2388479"/>
                </a:lnTo>
                <a:lnTo>
                  <a:pt x="330778" y="1959040"/>
                </a:lnTo>
                <a:lnTo>
                  <a:pt x="300517" y="1925745"/>
                </a:lnTo>
                <a:cubicBezTo>
                  <a:pt x="132606" y="1722284"/>
                  <a:pt x="31739" y="1461441"/>
                  <a:pt x="31739" y="1177039"/>
                </a:cubicBezTo>
                <a:cubicBezTo>
                  <a:pt x="31739" y="526978"/>
                  <a:pt x="558717" y="0"/>
                  <a:pt x="1208778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sz="40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フリーフォーム: 図形 48">
            <a:extLst>
              <a:ext uri="{FF2B5EF4-FFF2-40B4-BE49-F238E27FC236}">
                <a16:creationId xmlns:a16="http://schemas.microsoft.com/office/drawing/2014/main" id="{535B380B-9B09-494B-A766-4E9AF32A14A2}"/>
              </a:ext>
            </a:extLst>
          </p:cNvPr>
          <p:cNvSpPr/>
          <p:nvPr/>
        </p:nvSpPr>
        <p:spPr>
          <a:xfrm>
            <a:off x="10829610" y="5184420"/>
            <a:ext cx="2889949" cy="2354078"/>
          </a:xfrm>
          <a:custGeom>
            <a:avLst/>
            <a:gdLst>
              <a:gd name="connsiteX0" fmla="*/ 1712910 w 2889949"/>
              <a:gd name="connsiteY0" fmla="*/ 0 h 2354078"/>
              <a:gd name="connsiteX1" fmla="*/ 2889949 w 2889949"/>
              <a:gd name="connsiteY1" fmla="*/ 1177039 h 2354078"/>
              <a:gd name="connsiteX2" fmla="*/ 1712910 w 2889949"/>
              <a:gd name="connsiteY2" fmla="*/ 2354078 h 2354078"/>
              <a:gd name="connsiteX3" fmla="*/ 559784 w 2889949"/>
              <a:gd name="connsiteY3" fmla="*/ 1414254 h 2354078"/>
              <a:gd name="connsiteX4" fmla="*/ 542581 w 2889949"/>
              <a:gd name="connsiteY4" fmla="*/ 1301534 h 2354078"/>
              <a:gd name="connsiteX5" fmla="*/ 0 w 2889949"/>
              <a:gd name="connsiteY5" fmla="*/ 1177039 h 2354078"/>
              <a:gd name="connsiteX6" fmla="*/ 542581 w 2889949"/>
              <a:gd name="connsiteY6" fmla="*/ 1052544 h 2354078"/>
              <a:gd name="connsiteX7" fmla="*/ 559784 w 2889949"/>
              <a:gd name="connsiteY7" fmla="*/ 939825 h 2354078"/>
              <a:gd name="connsiteX8" fmla="*/ 1712910 w 2889949"/>
              <a:gd name="connsiteY8" fmla="*/ 0 h 2354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949" h="2354078">
                <a:moveTo>
                  <a:pt x="1712910" y="0"/>
                </a:moveTo>
                <a:cubicBezTo>
                  <a:pt x="2362971" y="0"/>
                  <a:pt x="2889949" y="526978"/>
                  <a:pt x="2889949" y="1177039"/>
                </a:cubicBezTo>
                <a:cubicBezTo>
                  <a:pt x="2889949" y="1827100"/>
                  <a:pt x="2362971" y="2354078"/>
                  <a:pt x="1712910" y="2354078"/>
                </a:cubicBezTo>
                <a:cubicBezTo>
                  <a:pt x="1144107" y="2354078"/>
                  <a:pt x="669539" y="1950610"/>
                  <a:pt x="559784" y="1414254"/>
                </a:cubicBezTo>
                <a:lnTo>
                  <a:pt x="542581" y="1301534"/>
                </a:lnTo>
                <a:lnTo>
                  <a:pt x="0" y="1177039"/>
                </a:lnTo>
                <a:lnTo>
                  <a:pt x="542581" y="1052544"/>
                </a:lnTo>
                <a:lnTo>
                  <a:pt x="559784" y="939825"/>
                </a:lnTo>
                <a:cubicBezTo>
                  <a:pt x="669539" y="403468"/>
                  <a:pt x="1144107" y="0"/>
                  <a:pt x="171291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sz="40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9B983777-1D5F-454E-AFAB-D673B0E4EED4}"/>
              </a:ext>
            </a:extLst>
          </p:cNvPr>
          <p:cNvSpPr/>
          <p:nvPr/>
        </p:nvSpPr>
        <p:spPr>
          <a:xfrm>
            <a:off x="10552472" y="-8218444"/>
            <a:ext cx="2354078" cy="2354078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顧客の利用シーンと</a:t>
            </a:r>
            <a:endParaRPr kumimoji="1" lang="en-US" altLang="ja-JP" sz="40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提供価値</a:t>
            </a:r>
          </a:p>
        </p:txBody>
      </p:sp>
      <p:sp>
        <p:nvSpPr>
          <p:cNvPr id="54" name="楕円 53">
            <a:extLst>
              <a:ext uri="{FF2B5EF4-FFF2-40B4-BE49-F238E27FC236}">
                <a16:creationId xmlns:a16="http://schemas.microsoft.com/office/drawing/2014/main" id="{128D4F81-6C71-4DB0-AE95-111AABB7A3A7}"/>
              </a:ext>
            </a:extLst>
          </p:cNvPr>
          <p:cNvSpPr/>
          <p:nvPr/>
        </p:nvSpPr>
        <p:spPr>
          <a:xfrm>
            <a:off x="12545395" y="-5842415"/>
            <a:ext cx="2354078" cy="2354078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zh-TW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想定販売</a:t>
            </a:r>
            <a:endParaRPr kumimoji="1" lang="en-US" altLang="zh-TW" sz="40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zh-TW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価格</a:t>
            </a:r>
            <a:endParaRPr kumimoji="1" lang="ja-JP" altLang="en-US" sz="40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楕円 54">
            <a:extLst>
              <a:ext uri="{FF2B5EF4-FFF2-40B4-BE49-F238E27FC236}">
                <a16:creationId xmlns:a16="http://schemas.microsoft.com/office/drawing/2014/main" id="{D1502334-2B2A-4560-AA40-B8B6FE80BD95}"/>
              </a:ext>
            </a:extLst>
          </p:cNvPr>
          <p:cNvSpPr/>
          <p:nvPr/>
        </p:nvSpPr>
        <p:spPr>
          <a:xfrm>
            <a:off x="4949956" y="-8218444"/>
            <a:ext cx="2354078" cy="2354078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特徴</a:t>
            </a:r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5454102C-98EE-443B-85BA-6D9FF580E9BC}"/>
              </a:ext>
            </a:extLst>
          </p:cNvPr>
          <p:cNvSpPr/>
          <p:nvPr/>
        </p:nvSpPr>
        <p:spPr>
          <a:xfrm>
            <a:off x="3388527" y="-5842415"/>
            <a:ext cx="2354078" cy="2354078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強み</a:t>
            </a:r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291E24BC-99C4-4EE2-BB36-BF0159DAD6AE}"/>
              </a:ext>
            </a:extLst>
          </p:cNvPr>
          <p:cNvSpPr/>
          <p:nvPr/>
        </p:nvSpPr>
        <p:spPr>
          <a:xfrm>
            <a:off x="4035129" y="5184420"/>
            <a:ext cx="2354078" cy="235407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強み</a:t>
            </a:r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0CC2ACF4-376F-4F9C-94CF-4D3C45EE3907}"/>
              </a:ext>
            </a:extLst>
          </p:cNvPr>
          <p:cNvSpPr/>
          <p:nvPr/>
        </p:nvSpPr>
        <p:spPr>
          <a:xfrm>
            <a:off x="5316070" y="2520126"/>
            <a:ext cx="2354078" cy="235407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特徴</a:t>
            </a:r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0F408747-2606-4688-8752-BDE0EEF03824}"/>
              </a:ext>
            </a:extLst>
          </p:cNvPr>
          <p:cNvSpPr/>
          <p:nvPr/>
        </p:nvSpPr>
        <p:spPr>
          <a:xfrm>
            <a:off x="10600456" y="2434651"/>
            <a:ext cx="2354078" cy="235407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顧客の利用シーンと</a:t>
            </a:r>
            <a:endParaRPr kumimoji="1" lang="en-US" altLang="ja-JP" sz="40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提供価値</a:t>
            </a:r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895C870C-49CE-487F-B499-7024736286E8}"/>
              </a:ext>
            </a:extLst>
          </p:cNvPr>
          <p:cNvSpPr/>
          <p:nvPr/>
        </p:nvSpPr>
        <p:spPr>
          <a:xfrm>
            <a:off x="11368356" y="5167219"/>
            <a:ext cx="2354078" cy="235407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zh-TW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想定販売</a:t>
            </a:r>
            <a:endParaRPr kumimoji="1" lang="en-US" altLang="zh-TW" sz="40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zh-TW" altLang="en-US" sz="40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価格</a:t>
            </a:r>
            <a:endParaRPr kumimoji="1" lang="ja-JP" altLang="en-US" sz="40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0210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グラフィックス 22" descr="男性の集団">
            <a:extLst>
              <a:ext uri="{FF2B5EF4-FFF2-40B4-BE49-F238E27FC236}">
                <a16:creationId xmlns:a16="http://schemas.microsoft.com/office/drawing/2014/main" id="{A187351D-D53C-4C2F-B1B2-A5A9E34DDD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2129237" y="3623755"/>
            <a:ext cx="2533205" cy="2533205"/>
          </a:xfrm>
          <a:prstGeom prst="rect">
            <a:avLst/>
          </a:prstGeom>
        </p:spPr>
      </p:pic>
      <p:pic>
        <p:nvPicPr>
          <p:cNvPr id="24" name="グラフィックス 23" descr="男性の集団">
            <a:extLst>
              <a:ext uri="{FF2B5EF4-FFF2-40B4-BE49-F238E27FC236}">
                <a16:creationId xmlns:a16="http://schemas.microsoft.com/office/drawing/2014/main" id="{1270EC93-820F-4183-BBB4-F94B3FCCF9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937197" y="2357152"/>
            <a:ext cx="2533205" cy="2533205"/>
          </a:xfrm>
          <a:prstGeom prst="rect">
            <a:avLst/>
          </a:prstGeom>
        </p:spPr>
      </p:pic>
      <p:pic>
        <p:nvPicPr>
          <p:cNvPr id="25" name="グラフィックス 24" descr="男性の集団">
            <a:extLst>
              <a:ext uri="{FF2B5EF4-FFF2-40B4-BE49-F238E27FC236}">
                <a16:creationId xmlns:a16="http://schemas.microsoft.com/office/drawing/2014/main" id="{303A8026-FF95-4D9F-A3CC-EAD760B8A9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7880557" y="6163754"/>
            <a:ext cx="2533205" cy="2533205"/>
          </a:xfrm>
          <a:prstGeom prst="rect">
            <a:avLst/>
          </a:prstGeom>
        </p:spPr>
      </p:pic>
      <p:pic>
        <p:nvPicPr>
          <p:cNvPr id="26" name="グラフィックス 25" descr="男性の集団">
            <a:extLst>
              <a:ext uri="{FF2B5EF4-FFF2-40B4-BE49-F238E27FC236}">
                <a16:creationId xmlns:a16="http://schemas.microsoft.com/office/drawing/2014/main" id="{4732F97A-F93D-45C5-A151-C95D4436B0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1700390" y="6163754"/>
            <a:ext cx="2533205" cy="2533205"/>
          </a:xfrm>
          <a:prstGeom prst="rect">
            <a:avLst/>
          </a:prstGeom>
        </p:spPr>
      </p:pic>
      <p:pic>
        <p:nvPicPr>
          <p:cNvPr id="27" name="グラフィックス 26" descr="男性の集団">
            <a:extLst>
              <a:ext uri="{FF2B5EF4-FFF2-40B4-BE49-F238E27FC236}">
                <a16:creationId xmlns:a16="http://schemas.microsoft.com/office/drawing/2014/main" id="{306D3649-C506-434C-8310-02485F8AA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4233595" y="5074982"/>
            <a:ext cx="2533205" cy="2533205"/>
          </a:xfrm>
          <a:prstGeom prst="rect">
            <a:avLst/>
          </a:prstGeom>
        </p:spPr>
      </p:pic>
      <p:pic>
        <p:nvPicPr>
          <p:cNvPr id="28" name="グラフィックス 27" descr="男性の集団">
            <a:extLst>
              <a:ext uri="{FF2B5EF4-FFF2-40B4-BE49-F238E27FC236}">
                <a16:creationId xmlns:a16="http://schemas.microsoft.com/office/drawing/2014/main" id="{0A684628-A9D0-49D1-8350-74786A67CF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4233595" y="2172528"/>
            <a:ext cx="2533205" cy="2533205"/>
          </a:xfrm>
          <a:prstGeom prst="rect">
            <a:avLst/>
          </a:prstGeom>
        </p:spPr>
      </p:pic>
      <p:pic>
        <p:nvPicPr>
          <p:cNvPr id="29" name="グラフィックス 28" descr="男性の集団">
            <a:extLst>
              <a:ext uri="{FF2B5EF4-FFF2-40B4-BE49-F238E27FC236}">
                <a16:creationId xmlns:a16="http://schemas.microsoft.com/office/drawing/2014/main" id="{59AE3A51-C2AE-4D09-B437-9B0CBFC1AF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0024879" y="4710019"/>
            <a:ext cx="2533205" cy="2533205"/>
          </a:xfrm>
          <a:prstGeom prst="rect">
            <a:avLst/>
          </a:prstGeom>
        </p:spPr>
      </p:pic>
      <p:pic>
        <p:nvPicPr>
          <p:cNvPr id="30" name="グラフィックス 29" descr="男性の集団">
            <a:extLst>
              <a:ext uri="{FF2B5EF4-FFF2-40B4-BE49-F238E27FC236}">
                <a16:creationId xmlns:a16="http://schemas.microsoft.com/office/drawing/2014/main" id="{EE09B698-E92E-42A6-A263-0F9A798A8F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6613955" y="2357151"/>
            <a:ext cx="2533205" cy="2533205"/>
          </a:xfrm>
          <a:prstGeom prst="rect">
            <a:avLst/>
          </a:prstGeom>
        </p:spPr>
      </p:pic>
      <p:pic>
        <p:nvPicPr>
          <p:cNvPr id="31" name="グラフィックス 30" descr="男性の集団">
            <a:extLst>
              <a:ext uri="{FF2B5EF4-FFF2-40B4-BE49-F238E27FC236}">
                <a16:creationId xmlns:a16="http://schemas.microsoft.com/office/drawing/2014/main" id="{66E8EC61-C47C-49E1-8ED1-CF1E9151FE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5265750" y="7096791"/>
            <a:ext cx="2533205" cy="2533205"/>
          </a:xfrm>
          <a:prstGeom prst="rect">
            <a:avLst/>
          </a:prstGeom>
        </p:spPr>
      </p:pic>
      <p:pic>
        <p:nvPicPr>
          <p:cNvPr id="32" name="グラフィックス 31" descr="男性の集団">
            <a:extLst>
              <a:ext uri="{FF2B5EF4-FFF2-40B4-BE49-F238E27FC236}">
                <a16:creationId xmlns:a16="http://schemas.microsoft.com/office/drawing/2014/main" id="{23715136-BE36-44E3-B6AE-CC6833B7A8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7272790" y="4563586"/>
            <a:ext cx="2533205" cy="2533205"/>
          </a:xfrm>
          <a:prstGeom prst="rect">
            <a:avLst/>
          </a:prstGeom>
        </p:spPr>
      </p:pic>
      <p:pic>
        <p:nvPicPr>
          <p:cNvPr id="33" name="グラフィックス 32" descr="男性の集団">
            <a:extLst>
              <a:ext uri="{FF2B5EF4-FFF2-40B4-BE49-F238E27FC236}">
                <a16:creationId xmlns:a16="http://schemas.microsoft.com/office/drawing/2014/main" id="{E776C3D0-1745-4FA1-B372-EFB6F54FCB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5459396" y="6885971"/>
            <a:ext cx="2533205" cy="2533205"/>
          </a:xfrm>
          <a:prstGeom prst="rect">
            <a:avLst/>
          </a:prstGeom>
        </p:spPr>
      </p:pic>
      <p:pic>
        <p:nvPicPr>
          <p:cNvPr id="34" name="グラフィックス 33" descr="男性の集団">
            <a:extLst>
              <a:ext uri="{FF2B5EF4-FFF2-40B4-BE49-F238E27FC236}">
                <a16:creationId xmlns:a16="http://schemas.microsoft.com/office/drawing/2014/main" id="{8C842EC6-AE85-4230-837C-5A508E87F6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88360" y="3623755"/>
            <a:ext cx="2533205" cy="2533205"/>
          </a:xfrm>
          <a:prstGeom prst="rect">
            <a:avLst/>
          </a:prstGeom>
        </p:spPr>
      </p:pic>
      <p:pic>
        <p:nvPicPr>
          <p:cNvPr id="36" name="グラフィックス 35" descr="男性の集団">
            <a:extLst>
              <a:ext uri="{FF2B5EF4-FFF2-40B4-BE49-F238E27FC236}">
                <a16:creationId xmlns:a16="http://schemas.microsoft.com/office/drawing/2014/main" id="{20B4D28D-C974-4C2E-B0C6-A4252A6B6A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80400" y="2357152"/>
            <a:ext cx="2533205" cy="2533205"/>
          </a:xfrm>
          <a:prstGeom prst="rect">
            <a:avLst/>
          </a:prstGeom>
        </p:spPr>
      </p:pic>
      <p:pic>
        <p:nvPicPr>
          <p:cNvPr id="37" name="グラフィックス 36" descr="男性の集団">
            <a:extLst>
              <a:ext uri="{FF2B5EF4-FFF2-40B4-BE49-F238E27FC236}">
                <a16:creationId xmlns:a16="http://schemas.microsoft.com/office/drawing/2014/main" id="{E9DB8F85-8662-43DF-833B-21DCC1B004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137040" y="6163754"/>
            <a:ext cx="2533205" cy="2533205"/>
          </a:xfrm>
          <a:prstGeom prst="rect">
            <a:avLst/>
          </a:prstGeom>
        </p:spPr>
      </p:pic>
      <p:pic>
        <p:nvPicPr>
          <p:cNvPr id="38" name="グラフィックス 37" descr="男性の集団">
            <a:extLst>
              <a:ext uri="{FF2B5EF4-FFF2-40B4-BE49-F238E27FC236}">
                <a16:creationId xmlns:a16="http://schemas.microsoft.com/office/drawing/2014/main" id="{4E34F3AA-181B-4A8C-9ABD-0A8D481A38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17207" y="6163754"/>
            <a:ext cx="2533205" cy="2533205"/>
          </a:xfrm>
          <a:prstGeom prst="rect">
            <a:avLst/>
          </a:prstGeom>
        </p:spPr>
      </p:pic>
      <p:pic>
        <p:nvPicPr>
          <p:cNvPr id="39" name="グラフィックス 38" descr="男性の集団">
            <a:extLst>
              <a:ext uri="{FF2B5EF4-FFF2-40B4-BE49-F238E27FC236}">
                <a16:creationId xmlns:a16="http://schemas.microsoft.com/office/drawing/2014/main" id="{B0E0EC3B-3AD5-48F1-84B0-3CD40A1B22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84002" y="5074982"/>
            <a:ext cx="2533205" cy="2533205"/>
          </a:xfrm>
          <a:prstGeom prst="rect">
            <a:avLst/>
          </a:prstGeom>
        </p:spPr>
      </p:pic>
      <p:pic>
        <p:nvPicPr>
          <p:cNvPr id="40" name="グラフィックス 39" descr="男性の集団">
            <a:extLst>
              <a:ext uri="{FF2B5EF4-FFF2-40B4-BE49-F238E27FC236}">
                <a16:creationId xmlns:a16="http://schemas.microsoft.com/office/drawing/2014/main" id="{0AFE0402-28A2-408A-81B0-6974400EA2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84002" y="2172528"/>
            <a:ext cx="2533205" cy="2533205"/>
          </a:xfrm>
          <a:prstGeom prst="rect">
            <a:avLst/>
          </a:prstGeom>
        </p:spPr>
      </p:pic>
      <p:pic>
        <p:nvPicPr>
          <p:cNvPr id="41" name="グラフィックス 40" descr="男性の集団">
            <a:extLst>
              <a:ext uri="{FF2B5EF4-FFF2-40B4-BE49-F238E27FC236}">
                <a16:creationId xmlns:a16="http://schemas.microsoft.com/office/drawing/2014/main" id="{9D53CCE1-F32C-4984-A13F-FC02875237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92718" y="4710019"/>
            <a:ext cx="2533205" cy="2533205"/>
          </a:xfrm>
          <a:prstGeom prst="rect">
            <a:avLst/>
          </a:prstGeom>
        </p:spPr>
      </p:pic>
      <p:pic>
        <p:nvPicPr>
          <p:cNvPr id="42" name="グラフィックス 41" descr="男性の集団">
            <a:extLst>
              <a:ext uri="{FF2B5EF4-FFF2-40B4-BE49-F238E27FC236}">
                <a16:creationId xmlns:a16="http://schemas.microsoft.com/office/drawing/2014/main" id="{0156220D-EEFA-4586-9433-3906453B40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403642" y="2357151"/>
            <a:ext cx="2533205" cy="2533205"/>
          </a:xfrm>
          <a:prstGeom prst="rect">
            <a:avLst/>
          </a:prstGeom>
        </p:spPr>
      </p:pic>
      <p:pic>
        <p:nvPicPr>
          <p:cNvPr id="43" name="グラフィックス 42" descr="男性の集団">
            <a:extLst>
              <a:ext uri="{FF2B5EF4-FFF2-40B4-BE49-F238E27FC236}">
                <a16:creationId xmlns:a16="http://schemas.microsoft.com/office/drawing/2014/main" id="{77BE0EE1-D778-4A18-9C23-3512C35DDD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751847" y="7096791"/>
            <a:ext cx="2533205" cy="2533205"/>
          </a:xfrm>
          <a:prstGeom prst="rect">
            <a:avLst/>
          </a:prstGeom>
        </p:spPr>
      </p:pic>
      <p:pic>
        <p:nvPicPr>
          <p:cNvPr id="44" name="グラフィックス 43" descr="男性の集団">
            <a:extLst>
              <a:ext uri="{FF2B5EF4-FFF2-40B4-BE49-F238E27FC236}">
                <a16:creationId xmlns:a16="http://schemas.microsoft.com/office/drawing/2014/main" id="{4D09109B-727D-40B4-B24E-EDB257783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44807" y="4563586"/>
            <a:ext cx="2533205" cy="2533205"/>
          </a:xfrm>
          <a:prstGeom prst="rect">
            <a:avLst/>
          </a:prstGeom>
        </p:spPr>
      </p:pic>
      <p:pic>
        <p:nvPicPr>
          <p:cNvPr id="45" name="グラフィックス 44" descr="男性の集団">
            <a:extLst>
              <a:ext uri="{FF2B5EF4-FFF2-40B4-BE49-F238E27FC236}">
                <a16:creationId xmlns:a16="http://schemas.microsoft.com/office/drawing/2014/main" id="{37FDF231-B6D3-42C3-B5B7-CF53947F97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58201" y="6885971"/>
            <a:ext cx="2533205" cy="2533205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47B7C27-5503-448C-B20A-F1F9B2F36449}"/>
              </a:ext>
            </a:extLst>
          </p:cNvPr>
          <p:cNvSpPr/>
          <p:nvPr/>
        </p:nvSpPr>
        <p:spPr>
          <a:xfrm>
            <a:off x="4403892" y="4133837"/>
            <a:ext cx="12893040" cy="11004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DF83EF42-92C5-4B75-B873-236F856CB27D}"/>
              </a:ext>
            </a:extLst>
          </p:cNvPr>
          <p:cNvSpPr/>
          <p:nvPr/>
        </p:nvSpPr>
        <p:spPr>
          <a:xfrm>
            <a:off x="4403892" y="7185905"/>
            <a:ext cx="12893040" cy="11004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0272EC64-571D-4996-A234-0210F5CD08DE}"/>
              </a:ext>
            </a:extLst>
          </p:cNvPr>
          <p:cNvSpPr/>
          <p:nvPr/>
        </p:nvSpPr>
        <p:spPr>
          <a:xfrm rot="16200000">
            <a:off x="3485678" y="5524657"/>
            <a:ext cx="9000000" cy="11004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A546168-9007-4A45-B26B-B7EBB613E858}"/>
              </a:ext>
            </a:extLst>
          </p:cNvPr>
          <p:cNvSpPr/>
          <p:nvPr/>
        </p:nvSpPr>
        <p:spPr>
          <a:xfrm rot="16200000">
            <a:off x="8872329" y="5524657"/>
            <a:ext cx="9000000" cy="11004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5EA25C08-6833-4CD3-865F-65CDF7375849}"/>
              </a:ext>
            </a:extLst>
          </p:cNvPr>
          <p:cNvSpPr/>
          <p:nvPr/>
        </p:nvSpPr>
        <p:spPr>
          <a:xfrm>
            <a:off x="4403892" y="1295400"/>
            <a:ext cx="3383748" cy="2690810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7BAEDA6F-AFA0-4D72-A282-60A662F60073}"/>
              </a:ext>
            </a:extLst>
          </p:cNvPr>
          <p:cNvSpPr/>
          <p:nvPr/>
        </p:nvSpPr>
        <p:spPr>
          <a:xfrm>
            <a:off x="8128867" y="1295400"/>
            <a:ext cx="5024425" cy="2690810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D5FC3710-CA73-4107-B5E5-4F1F17D5034F}"/>
              </a:ext>
            </a:extLst>
          </p:cNvPr>
          <p:cNvSpPr/>
          <p:nvPr/>
        </p:nvSpPr>
        <p:spPr>
          <a:xfrm>
            <a:off x="13592231" y="1295400"/>
            <a:ext cx="3383748" cy="2690810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3251B685-ACFB-48B5-8C6A-77ACD94C5E65}"/>
              </a:ext>
            </a:extLst>
          </p:cNvPr>
          <p:cNvSpPr/>
          <p:nvPr/>
        </p:nvSpPr>
        <p:spPr>
          <a:xfrm>
            <a:off x="4403892" y="4316867"/>
            <a:ext cx="3383748" cy="2690810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5C545693-2FFA-4CF0-9E25-476D95BC60FC}"/>
              </a:ext>
            </a:extLst>
          </p:cNvPr>
          <p:cNvSpPr/>
          <p:nvPr/>
        </p:nvSpPr>
        <p:spPr>
          <a:xfrm>
            <a:off x="8128867" y="4316867"/>
            <a:ext cx="5024425" cy="2690810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9F0662DC-9C5B-4700-8EB2-4CEA22F48C83}"/>
              </a:ext>
            </a:extLst>
          </p:cNvPr>
          <p:cNvSpPr/>
          <p:nvPr/>
        </p:nvSpPr>
        <p:spPr>
          <a:xfrm>
            <a:off x="13592231" y="4316867"/>
            <a:ext cx="3383748" cy="2690810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9C2E2660-9612-4493-986E-259D8FC4E9AE}"/>
              </a:ext>
            </a:extLst>
          </p:cNvPr>
          <p:cNvSpPr/>
          <p:nvPr/>
        </p:nvSpPr>
        <p:spPr>
          <a:xfrm>
            <a:off x="4403892" y="7343510"/>
            <a:ext cx="3383748" cy="2690810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07F29B1E-D6B6-4F64-9BC7-9FD6D2A2D7CE}"/>
              </a:ext>
            </a:extLst>
          </p:cNvPr>
          <p:cNvSpPr/>
          <p:nvPr/>
        </p:nvSpPr>
        <p:spPr>
          <a:xfrm>
            <a:off x="8128867" y="7343510"/>
            <a:ext cx="5024425" cy="2690810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AFF44C57-93FC-4D1E-B269-018C95750C31}"/>
              </a:ext>
            </a:extLst>
          </p:cNvPr>
          <p:cNvSpPr/>
          <p:nvPr/>
        </p:nvSpPr>
        <p:spPr>
          <a:xfrm>
            <a:off x="13592231" y="7343510"/>
            <a:ext cx="3383748" cy="2690810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グラフィックス 6" descr="山形の矢印">
            <a:extLst>
              <a:ext uri="{FF2B5EF4-FFF2-40B4-BE49-F238E27FC236}">
                <a16:creationId xmlns:a16="http://schemas.microsoft.com/office/drawing/2014/main" id="{5B986D86-2126-4C04-B167-EF08BC9531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1939013" y="4710019"/>
            <a:ext cx="4990231" cy="2240338"/>
          </a:xfrm>
          <a:prstGeom prst="rect">
            <a:avLst/>
          </a:prstGeom>
        </p:spPr>
      </p:pic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1D2763DE-DFCF-4BE8-B050-D0AEB3D0D0E6}"/>
              </a:ext>
            </a:extLst>
          </p:cNvPr>
          <p:cNvSpPr/>
          <p:nvPr/>
        </p:nvSpPr>
        <p:spPr>
          <a:xfrm>
            <a:off x="-3377120" y="4133837"/>
            <a:ext cx="7304106" cy="937280"/>
          </a:xfrm>
          <a:prstGeom prst="roundRect">
            <a:avLst>
              <a:gd name="adj" fmla="val 5906"/>
            </a:avLst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セグメンテーション！！</a:t>
            </a:r>
          </a:p>
        </p:txBody>
      </p:sp>
    </p:spTree>
    <p:extLst>
      <p:ext uri="{BB962C8B-B14F-4D97-AF65-F5344CB8AC3E}">
        <p14:creationId xmlns:p14="http://schemas.microsoft.com/office/powerpoint/2010/main" val="1903479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9AD6B84-210E-4706-8FAE-15090DF9B93E}"/>
              </a:ext>
            </a:extLst>
          </p:cNvPr>
          <p:cNvGrpSpPr/>
          <p:nvPr/>
        </p:nvGrpSpPr>
        <p:grpSpPr>
          <a:xfrm>
            <a:off x="-85492" y="1838973"/>
            <a:ext cx="13816241" cy="946121"/>
            <a:chOff x="-85492" y="1838972"/>
            <a:chExt cx="13816241" cy="1032106"/>
          </a:xfrm>
        </p:grpSpPr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BD649314-C280-41EF-94ED-76BC7C153598}"/>
                </a:ext>
              </a:extLst>
            </p:cNvPr>
            <p:cNvSpPr/>
            <p:nvPr/>
          </p:nvSpPr>
          <p:spPr>
            <a:xfrm>
              <a:off x="-85492" y="1838972"/>
              <a:ext cx="3575452" cy="103210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人口変数</a:t>
              </a:r>
              <a:endPara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3" name="TextBox 24">
              <a:extLst>
                <a:ext uri="{FF2B5EF4-FFF2-40B4-BE49-F238E27FC236}">
                  <a16:creationId xmlns:a16="http://schemas.microsoft.com/office/drawing/2014/main" id="{CC110E52-0645-4945-A68C-8D08698DCDB6}"/>
                </a:ext>
              </a:extLst>
            </p:cNvPr>
            <p:cNvSpPr txBox="1"/>
            <p:nvPr/>
          </p:nvSpPr>
          <p:spPr>
            <a:xfrm>
              <a:off x="3820697" y="1838972"/>
              <a:ext cx="9910052" cy="1032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54610" tIns="54610" rIns="54610" bIns="54610" rtlCol="0" anchor="ctr">
              <a:noAutofit/>
            </a:bodyPr>
            <a:lstStyle/>
            <a:p>
              <a:pPr defTabSz="457200">
                <a:spcAft>
                  <a:spcPts val="600"/>
                </a:spcAft>
              </a:pPr>
              <a:r>
                <a:rPr lang="ja-JP" altLang="en-US" sz="3200" b="1" spc="300" dirty="0">
                  <a:solidFill>
                    <a:schemeClr val="accent1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年齢、性別、世帯構成、所得、職業、ライフステージ</a:t>
              </a:r>
            </a:p>
          </p:txBody>
        </p:sp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0C749F13-4380-4EDB-9D7E-9A674EB299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85492" y="2871078"/>
              <a:ext cx="13268092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CC0C2DA3-4578-47EB-89D1-97C757C3CF03}"/>
                </a:ext>
              </a:extLst>
            </p:cNvPr>
            <p:cNvSpPr/>
            <p:nvPr/>
          </p:nvSpPr>
          <p:spPr>
            <a:xfrm rot="16200000">
              <a:off x="3111067" y="2129686"/>
              <a:ext cx="554588" cy="52411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1774A4A-7CE5-43A3-AD81-BFE3C7C743CB}"/>
              </a:ext>
            </a:extLst>
          </p:cNvPr>
          <p:cNvGrpSpPr/>
          <p:nvPr/>
        </p:nvGrpSpPr>
        <p:grpSpPr>
          <a:xfrm>
            <a:off x="-85492" y="3025124"/>
            <a:ext cx="13816241" cy="959926"/>
            <a:chOff x="-85492" y="3350413"/>
            <a:chExt cx="13816241" cy="1047165"/>
          </a:xfrm>
        </p:grpSpPr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22DB36F7-F30F-49A4-813A-C4719CA23B93}"/>
                </a:ext>
              </a:extLst>
            </p:cNvPr>
            <p:cNvSpPr/>
            <p:nvPr/>
          </p:nvSpPr>
          <p:spPr>
            <a:xfrm>
              <a:off x="-85492" y="3350413"/>
              <a:ext cx="3575452" cy="103210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地理変数</a:t>
              </a:r>
              <a:endPara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4" name="TextBox 24">
              <a:extLst>
                <a:ext uri="{FF2B5EF4-FFF2-40B4-BE49-F238E27FC236}">
                  <a16:creationId xmlns:a16="http://schemas.microsoft.com/office/drawing/2014/main" id="{5C003356-511F-4B2F-9F98-653728D1BC51}"/>
                </a:ext>
              </a:extLst>
            </p:cNvPr>
            <p:cNvSpPr txBox="1"/>
            <p:nvPr/>
          </p:nvSpPr>
          <p:spPr>
            <a:xfrm>
              <a:off x="3820697" y="3365472"/>
              <a:ext cx="9910052" cy="1032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54610" tIns="54610" rIns="54610" bIns="54610" rtlCol="0" anchor="ctr">
              <a:noAutofit/>
            </a:bodyPr>
            <a:lstStyle/>
            <a:p>
              <a:pPr defTabSz="457200">
                <a:spcAft>
                  <a:spcPts val="600"/>
                </a:spcAft>
              </a:pPr>
              <a:r>
                <a:rPr lang="ja-JP" altLang="en-US" sz="3200" b="1" spc="300" dirty="0">
                  <a:solidFill>
                    <a:schemeClr val="accent1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国、地域、都市の規模、気候、人口規模</a:t>
              </a:r>
              <a:endParaRPr lang="en-US" altLang="ja-JP" sz="3200" b="1" spc="3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94" name="直線コネクタ 93">
              <a:extLst>
                <a:ext uri="{FF2B5EF4-FFF2-40B4-BE49-F238E27FC236}">
                  <a16:creationId xmlns:a16="http://schemas.microsoft.com/office/drawing/2014/main" id="{DB84F90B-02D7-40EC-B3E0-5C490F4A4E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85492" y="4382519"/>
              <a:ext cx="13268092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二等辺三角形 96">
              <a:extLst>
                <a:ext uri="{FF2B5EF4-FFF2-40B4-BE49-F238E27FC236}">
                  <a16:creationId xmlns:a16="http://schemas.microsoft.com/office/drawing/2014/main" id="{20903DAA-985D-441F-8E72-4F8F18F8C994}"/>
                </a:ext>
              </a:extLst>
            </p:cNvPr>
            <p:cNvSpPr/>
            <p:nvPr/>
          </p:nvSpPr>
          <p:spPr>
            <a:xfrm rot="16200000">
              <a:off x="3111067" y="3641125"/>
              <a:ext cx="554588" cy="52411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06DF691-0E18-4267-A8C1-2CB8F732DF98}"/>
              </a:ext>
            </a:extLst>
          </p:cNvPr>
          <p:cNvGrpSpPr/>
          <p:nvPr/>
        </p:nvGrpSpPr>
        <p:grpSpPr>
          <a:xfrm>
            <a:off x="-85492" y="4225080"/>
            <a:ext cx="13816241" cy="1020287"/>
            <a:chOff x="-85492" y="4780948"/>
            <a:chExt cx="13816241" cy="1113012"/>
          </a:xfrm>
        </p:grpSpPr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A4D5DC7B-7B22-45CC-A008-46141C78E147}"/>
                </a:ext>
              </a:extLst>
            </p:cNvPr>
            <p:cNvSpPr/>
            <p:nvPr/>
          </p:nvSpPr>
          <p:spPr>
            <a:xfrm>
              <a:off x="-85492" y="4861854"/>
              <a:ext cx="3575452" cy="103210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心理変数</a:t>
              </a:r>
              <a:endPara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5" name="TextBox 24">
              <a:extLst>
                <a:ext uri="{FF2B5EF4-FFF2-40B4-BE49-F238E27FC236}">
                  <a16:creationId xmlns:a16="http://schemas.microsoft.com/office/drawing/2014/main" id="{613D46DF-2FA1-4935-8C59-A7555DF5B164}"/>
                </a:ext>
              </a:extLst>
            </p:cNvPr>
            <p:cNvSpPr txBox="1"/>
            <p:nvPr/>
          </p:nvSpPr>
          <p:spPr>
            <a:xfrm>
              <a:off x="3820697" y="4780948"/>
              <a:ext cx="9910052" cy="1032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54610" tIns="54610" rIns="54610" bIns="54610" rtlCol="0" anchor="ctr">
              <a:noAutofit/>
            </a:bodyPr>
            <a:lstStyle/>
            <a:p>
              <a:pPr defTabSz="457200">
                <a:spcAft>
                  <a:spcPts val="600"/>
                </a:spcAft>
              </a:pPr>
              <a:r>
                <a:rPr lang="ja-JP" altLang="en-US" sz="3200" b="1" spc="300" dirty="0">
                  <a:solidFill>
                    <a:schemeClr val="accent1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ライフスタイル、パーソナリティ、ニーズ</a:t>
              </a:r>
            </a:p>
          </p:txBody>
        </p: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4024482D-0B0F-4B25-9995-974E80916E7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85492" y="5893960"/>
              <a:ext cx="13268092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二等辺三角形 97">
              <a:extLst>
                <a:ext uri="{FF2B5EF4-FFF2-40B4-BE49-F238E27FC236}">
                  <a16:creationId xmlns:a16="http://schemas.microsoft.com/office/drawing/2014/main" id="{F8D776E5-132E-4CFF-BC6F-AAD7B7C01353}"/>
                </a:ext>
              </a:extLst>
            </p:cNvPr>
            <p:cNvSpPr/>
            <p:nvPr/>
          </p:nvSpPr>
          <p:spPr>
            <a:xfrm rot="16200000">
              <a:off x="3111068" y="5115849"/>
              <a:ext cx="554588" cy="52411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20D4C86-72C5-4A23-9A3B-5A73CFC4AA7A}"/>
              </a:ext>
            </a:extLst>
          </p:cNvPr>
          <p:cNvGrpSpPr/>
          <p:nvPr/>
        </p:nvGrpSpPr>
        <p:grpSpPr>
          <a:xfrm>
            <a:off x="-85492" y="5485398"/>
            <a:ext cx="13816241" cy="946121"/>
            <a:chOff x="-85492" y="6373294"/>
            <a:chExt cx="13816241" cy="1032106"/>
          </a:xfrm>
        </p:grpSpPr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EAD95F1D-3BCC-4D4A-92D3-4E1EBEDE1ECA}"/>
                </a:ext>
              </a:extLst>
            </p:cNvPr>
            <p:cNvSpPr/>
            <p:nvPr/>
          </p:nvSpPr>
          <p:spPr>
            <a:xfrm>
              <a:off x="-85492" y="6373294"/>
              <a:ext cx="3575452" cy="103210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行動変数</a:t>
              </a:r>
              <a:endPara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6" name="TextBox 24">
              <a:extLst>
                <a:ext uri="{FF2B5EF4-FFF2-40B4-BE49-F238E27FC236}">
                  <a16:creationId xmlns:a16="http://schemas.microsoft.com/office/drawing/2014/main" id="{EEABE31A-933F-4EC0-BE36-DB6A07428B58}"/>
                </a:ext>
              </a:extLst>
            </p:cNvPr>
            <p:cNvSpPr txBox="1"/>
            <p:nvPr/>
          </p:nvSpPr>
          <p:spPr>
            <a:xfrm>
              <a:off x="3820697" y="6373294"/>
              <a:ext cx="9910052" cy="1032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54610" tIns="54610" rIns="54610" bIns="54610" rtlCol="0" anchor="ctr">
              <a:noAutofit/>
            </a:bodyPr>
            <a:lstStyle/>
            <a:p>
              <a:pPr defTabSz="457200">
                <a:spcAft>
                  <a:spcPts val="600"/>
                </a:spcAft>
              </a:pPr>
              <a:r>
                <a:rPr lang="ja-JP" altLang="en-US" sz="3200" b="1" spc="300" dirty="0">
                  <a:solidFill>
                    <a:schemeClr val="accent1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購買状況（頻度）、求める機能、使用頻度</a:t>
              </a:r>
            </a:p>
          </p:txBody>
        </p: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8F35ABB6-8F5A-4320-9716-A349789C54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85492" y="7405400"/>
              <a:ext cx="13268092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二等辺三角形 98">
              <a:extLst>
                <a:ext uri="{FF2B5EF4-FFF2-40B4-BE49-F238E27FC236}">
                  <a16:creationId xmlns:a16="http://schemas.microsoft.com/office/drawing/2014/main" id="{1A4CDD97-E8BC-420E-B1D7-BFDB762D7CAC}"/>
                </a:ext>
              </a:extLst>
            </p:cNvPr>
            <p:cNvSpPr/>
            <p:nvPr/>
          </p:nvSpPr>
          <p:spPr>
            <a:xfrm rot="16200000">
              <a:off x="3111069" y="6627288"/>
              <a:ext cx="554588" cy="52411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FB817E5A-3C81-4942-858E-158B2CD717CE}"/>
              </a:ext>
            </a:extLst>
          </p:cNvPr>
          <p:cNvGrpSpPr/>
          <p:nvPr/>
        </p:nvGrpSpPr>
        <p:grpSpPr>
          <a:xfrm>
            <a:off x="-85492" y="6697326"/>
            <a:ext cx="13816241" cy="946121"/>
            <a:chOff x="-85492" y="6373294"/>
            <a:chExt cx="13816241" cy="1032106"/>
          </a:xfrm>
        </p:grpSpPr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1B96A3B5-6880-4EE0-854E-27CD2DB492A8}"/>
                </a:ext>
              </a:extLst>
            </p:cNvPr>
            <p:cNvSpPr/>
            <p:nvPr/>
          </p:nvSpPr>
          <p:spPr>
            <a:xfrm>
              <a:off x="-85492" y="6373294"/>
              <a:ext cx="3575452" cy="103210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ニーズ</a:t>
              </a:r>
            </a:p>
          </p:txBody>
        </p:sp>
        <p:sp>
          <p:nvSpPr>
            <p:cNvPr id="102" name="TextBox 24">
              <a:extLst>
                <a:ext uri="{FF2B5EF4-FFF2-40B4-BE49-F238E27FC236}">
                  <a16:creationId xmlns:a16="http://schemas.microsoft.com/office/drawing/2014/main" id="{E99D31B5-E201-40EF-B0CD-6CE3D806E929}"/>
                </a:ext>
              </a:extLst>
            </p:cNvPr>
            <p:cNvSpPr txBox="1"/>
            <p:nvPr/>
          </p:nvSpPr>
          <p:spPr>
            <a:xfrm>
              <a:off x="3820697" y="6373294"/>
              <a:ext cx="9910052" cy="1032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54610" tIns="54610" rIns="54610" bIns="54610" rtlCol="0" anchor="ctr">
              <a:noAutofit/>
            </a:bodyPr>
            <a:lstStyle/>
            <a:p>
              <a:pPr defTabSz="457200">
                <a:spcAft>
                  <a:spcPts val="600"/>
                </a:spcAft>
              </a:pPr>
              <a:r>
                <a:rPr lang="ja-JP" altLang="en-US" sz="3200" b="1" spc="300" dirty="0">
                  <a:solidFill>
                    <a:schemeClr val="accent1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痩せたい、早く済ませたい</a:t>
              </a:r>
              <a:r>
                <a:rPr lang="en-US" altLang="ja-JP" sz="3200" b="1" spc="300" dirty="0" err="1">
                  <a:solidFill>
                    <a:schemeClr val="accent1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etc</a:t>
              </a:r>
              <a:r>
                <a:rPr lang="ja-JP" altLang="en-US" sz="3200" b="1" spc="300" dirty="0">
                  <a:solidFill>
                    <a:schemeClr val="accent1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の欲求</a:t>
              </a:r>
            </a:p>
          </p:txBody>
        </p: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2B9CDBD8-851B-46D5-A8E1-D549F3F7D5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85492" y="7405400"/>
              <a:ext cx="13268092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二等辺三角形 103">
              <a:extLst>
                <a:ext uri="{FF2B5EF4-FFF2-40B4-BE49-F238E27FC236}">
                  <a16:creationId xmlns:a16="http://schemas.microsoft.com/office/drawing/2014/main" id="{F1E03A97-4313-42CD-A1A8-D0EA019576F4}"/>
                </a:ext>
              </a:extLst>
            </p:cNvPr>
            <p:cNvSpPr/>
            <p:nvPr/>
          </p:nvSpPr>
          <p:spPr>
            <a:xfrm rot="16200000">
              <a:off x="3111069" y="6627288"/>
              <a:ext cx="554588" cy="52411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0629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45469056-40D0-4385-A4E6-E49E69AB9334}"/>
              </a:ext>
            </a:extLst>
          </p:cNvPr>
          <p:cNvSpPr/>
          <p:nvPr/>
        </p:nvSpPr>
        <p:spPr>
          <a:xfrm>
            <a:off x="5733271" y="5895"/>
            <a:ext cx="7304106" cy="937280"/>
          </a:xfrm>
          <a:prstGeom prst="roundRect">
            <a:avLst>
              <a:gd name="adj" fmla="val 5906"/>
            </a:avLst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人口変数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7C175144-CF17-4636-BF2F-6E7E32523743}"/>
              </a:ext>
            </a:extLst>
          </p:cNvPr>
          <p:cNvCxnSpPr>
            <a:cxnSpLocks/>
          </p:cNvCxnSpPr>
          <p:nvPr/>
        </p:nvCxnSpPr>
        <p:spPr>
          <a:xfrm flipH="1">
            <a:off x="1748148" y="1094667"/>
            <a:ext cx="1501384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89C6D9D-5F11-47D7-BAD9-AC04CF21FE77}"/>
              </a:ext>
            </a:extLst>
          </p:cNvPr>
          <p:cNvSpPr/>
          <p:nvPr/>
        </p:nvSpPr>
        <p:spPr>
          <a:xfrm>
            <a:off x="2452650" y="1432702"/>
            <a:ext cx="2667244" cy="937280"/>
          </a:xfrm>
          <a:prstGeom prst="roundRect">
            <a:avLst>
              <a:gd name="adj" fmla="val 5906"/>
            </a:avLst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D4387A0F-5E5D-4451-95DF-A481AC5884F5}"/>
              </a:ext>
            </a:extLst>
          </p:cNvPr>
          <p:cNvSpPr/>
          <p:nvPr/>
        </p:nvSpPr>
        <p:spPr>
          <a:xfrm>
            <a:off x="8051702" y="1432702"/>
            <a:ext cx="2667244" cy="937280"/>
          </a:xfrm>
          <a:prstGeom prst="roundRect">
            <a:avLst>
              <a:gd name="adj" fmla="val 5906"/>
            </a:avLst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42AEA6C6-F626-4868-BFCB-1438BF431BBC}"/>
              </a:ext>
            </a:extLst>
          </p:cNvPr>
          <p:cNvSpPr/>
          <p:nvPr/>
        </p:nvSpPr>
        <p:spPr>
          <a:xfrm>
            <a:off x="13514091" y="1432702"/>
            <a:ext cx="2667244" cy="937280"/>
          </a:xfrm>
          <a:prstGeom prst="roundRect">
            <a:avLst>
              <a:gd name="adj" fmla="val 5906"/>
            </a:avLst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0069593-BBB9-4A41-A763-9BD98A72CB40}"/>
              </a:ext>
            </a:extLst>
          </p:cNvPr>
          <p:cNvCxnSpPr>
            <a:cxnSpLocks/>
          </p:cNvCxnSpPr>
          <p:nvPr/>
        </p:nvCxnSpPr>
        <p:spPr>
          <a:xfrm>
            <a:off x="-3913280" y="2393230"/>
            <a:ext cx="0" cy="785106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082C129F-F4B2-47B3-97E9-DDA28CCE7D6E}"/>
              </a:ext>
            </a:extLst>
          </p:cNvPr>
          <p:cNvSpPr/>
          <p:nvPr/>
        </p:nvSpPr>
        <p:spPr>
          <a:xfrm>
            <a:off x="-5364900" y="4289776"/>
            <a:ext cx="1117602" cy="4061989"/>
          </a:xfrm>
          <a:prstGeom prst="roundRect">
            <a:avLst>
              <a:gd name="adj" fmla="val 5906"/>
            </a:avLst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60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心理変数</a:t>
            </a:r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0FE67797-1075-4838-88FF-71C5D98857F5}"/>
              </a:ext>
            </a:extLst>
          </p:cNvPr>
          <p:cNvSpPr/>
          <p:nvPr/>
        </p:nvSpPr>
        <p:spPr>
          <a:xfrm>
            <a:off x="-3463809" y="3192462"/>
            <a:ext cx="4975347" cy="937280"/>
          </a:xfrm>
          <a:prstGeom prst="roundRect">
            <a:avLst>
              <a:gd name="adj" fmla="val 5906"/>
            </a:avLst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のんびり生きたい</a:t>
            </a:r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5080E550-008C-4EBB-89A2-E43DAA062C47}"/>
              </a:ext>
            </a:extLst>
          </p:cNvPr>
          <p:cNvSpPr/>
          <p:nvPr/>
        </p:nvSpPr>
        <p:spPr>
          <a:xfrm>
            <a:off x="-3463809" y="5850123"/>
            <a:ext cx="4975347" cy="937280"/>
          </a:xfrm>
          <a:prstGeom prst="roundRect">
            <a:avLst>
              <a:gd name="adj" fmla="val 5906"/>
            </a:avLst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ほどほどに生きたい</a:t>
            </a:r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B1F6B4B9-D9E2-4E98-B2DA-0321D5271459}"/>
              </a:ext>
            </a:extLst>
          </p:cNvPr>
          <p:cNvSpPr/>
          <p:nvPr/>
        </p:nvSpPr>
        <p:spPr>
          <a:xfrm>
            <a:off x="-3463809" y="8589291"/>
            <a:ext cx="4975347" cy="937280"/>
          </a:xfrm>
          <a:prstGeom prst="roundRect">
            <a:avLst>
              <a:gd name="adj" fmla="val 5906"/>
            </a:avLst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競争に勝ち、</a:t>
            </a:r>
            <a:endParaRPr kumimoji="1" lang="en-US" altLang="ja-JP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人の上に立ちたい</a:t>
            </a:r>
          </a:p>
        </p:txBody>
      </p:sp>
      <p:pic>
        <p:nvPicPr>
          <p:cNvPr id="6" name="グラフィックス 5" descr="男性の集団">
            <a:extLst>
              <a:ext uri="{FF2B5EF4-FFF2-40B4-BE49-F238E27FC236}">
                <a16:creationId xmlns:a16="http://schemas.microsoft.com/office/drawing/2014/main" id="{C1973DA0-CFD5-4410-905D-2356590AAB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41861" y="4587340"/>
            <a:ext cx="3048827" cy="2235835"/>
          </a:xfrm>
          <a:prstGeom prst="rect">
            <a:avLst/>
          </a:prstGeom>
        </p:spPr>
      </p:pic>
      <p:pic>
        <p:nvPicPr>
          <p:cNvPr id="7" name="グラフィックス 6" descr="男性の集団">
            <a:extLst>
              <a:ext uri="{FF2B5EF4-FFF2-40B4-BE49-F238E27FC236}">
                <a16:creationId xmlns:a16="http://schemas.microsoft.com/office/drawing/2014/main" id="{259CD4E5-D0CB-4FF5-B48B-852E6E0D6F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83625" y="3469422"/>
            <a:ext cx="3048827" cy="2235835"/>
          </a:xfrm>
          <a:prstGeom prst="rect">
            <a:avLst/>
          </a:prstGeom>
        </p:spPr>
      </p:pic>
      <p:pic>
        <p:nvPicPr>
          <p:cNvPr id="8" name="グラフィックス 7" descr="男性の集団">
            <a:extLst>
              <a:ext uri="{FF2B5EF4-FFF2-40B4-BE49-F238E27FC236}">
                <a16:creationId xmlns:a16="http://schemas.microsoft.com/office/drawing/2014/main" id="{1260B9F4-7722-47BA-83FA-C24EF5A732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55340" y="6829172"/>
            <a:ext cx="3048827" cy="2235835"/>
          </a:xfrm>
          <a:prstGeom prst="rect">
            <a:avLst/>
          </a:prstGeom>
        </p:spPr>
      </p:pic>
      <p:pic>
        <p:nvPicPr>
          <p:cNvPr id="9" name="グラフィックス 8" descr="男性の集団">
            <a:extLst>
              <a:ext uri="{FF2B5EF4-FFF2-40B4-BE49-F238E27FC236}">
                <a16:creationId xmlns:a16="http://schemas.microsoft.com/office/drawing/2014/main" id="{CC0896CE-C445-415F-8843-ABB01BC48C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57998" y="6829172"/>
            <a:ext cx="3048827" cy="2235835"/>
          </a:xfrm>
          <a:prstGeom prst="rect">
            <a:avLst/>
          </a:prstGeom>
        </p:spPr>
      </p:pic>
      <p:pic>
        <p:nvPicPr>
          <p:cNvPr id="10" name="グラフィックス 9" descr="男性の集団">
            <a:extLst>
              <a:ext uri="{FF2B5EF4-FFF2-40B4-BE49-F238E27FC236}">
                <a16:creationId xmlns:a16="http://schemas.microsoft.com/office/drawing/2014/main" id="{4EC6A8AC-4453-4D6C-BCF0-B4EF59B383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9171" y="5868210"/>
            <a:ext cx="3048827" cy="2235835"/>
          </a:xfrm>
          <a:prstGeom prst="rect">
            <a:avLst/>
          </a:prstGeom>
        </p:spPr>
      </p:pic>
      <p:pic>
        <p:nvPicPr>
          <p:cNvPr id="11" name="グラフィックス 10" descr="男性の集団">
            <a:extLst>
              <a:ext uri="{FF2B5EF4-FFF2-40B4-BE49-F238E27FC236}">
                <a16:creationId xmlns:a16="http://schemas.microsoft.com/office/drawing/2014/main" id="{F4A8CFD4-230B-4CCE-B459-B2CEF9B76D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9171" y="3306471"/>
            <a:ext cx="3048827" cy="2235835"/>
          </a:xfrm>
          <a:prstGeom prst="rect">
            <a:avLst/>
          </a:prstGeom>
        </p:spPr>
      </p:pic>
      <p:pic>
        <p:nvPicPr>
          <p:cNvPr id="12" name="グラフィックス 11" descr="男性の集団">
            <a:extLst>
              <a:ext uri="{FF2B5EF4-FFF2-40B4-BE49-F238E27FC236}">
                <a16:creationId xmlns:a16="http://schemas.microsoft.com/office/drawing/2014/main" id="{119836DC-00BF-408F-AADD-B68FC9080D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74551" y="5546089"/>
            <a:ext cx="3048827" cy="2235835"/>
          </a:xfrm>
          <a:prstGeom prst="rect">
            <a:avLst/>
          </a:prstGeom>
        </p:spPr>
      </p:pic>
      <p:pic>
        <p:nvPicPr>
          <p:cNvPr id="13" name="グラフィックス 12" descr="男性の集団">
            <a:extLst>
              <a:ext uri="{FF2B5EF4-FFF2-40B4-BE49-F238E27FC236}">
                <a16:creationId xmlns:a16="http://schemas.microsoft.com/office/drawing/2014/main" id="{F91F74C6-846C-440D-959E-3B7CE1791B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579752" y="3469421"/>
            <a:ext cx="3048827" cy="2235835"/>
          </a:xfrm>
          <a:prstGeom prst="rect">
            <a:avLst/>
          </a:prstGeom>
        </p:spPr>
      </p:pic>
      <p:pic>
        <p:nvPicPr>
          <p:cNvPr id="14" name="グラフィックス 13" descr="男性の集団">
            <a:extLst>
              <a:ext uri="{FF2B5EF4-FFF2-40B4-BE49-F238E27FC236}">
                <a16:creationId xmlns:a16="http://schemas.microsoft.com/office/drawing/2014/main" id="{87FE6C49-38E2-4628-8128-DEAF46D44D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202378" y="7652681"/>
            <a:ext cx="3048827" cy="2235835"/>
          </a:xfrm>
          <a:prstGeom prst="rect">
            <a:avLst/>
          </a:prstGeom>
        </p:spPr>
      </p:pic>
      <p:pic>
        <p:nvPicPr>
          <p:cNvPr id="15" name="グラフィックス 14" descr="男性の集団">
            <a:extLst>
              <a:ext uri="{FF2B5EF4-FFF2-40B4-BE49-F238E27FC236}">
                <a16:creationId xmlns:a16="http://schemas.microsoft.com/office/drawing/2014/main" id="{25DF88C1-E4C1-48B8-992F-B527978DBA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786815" y="5416846"/>
            <a:ext cx="3048827" cy="2235835"/>
          </a:xfrm>
          <a:prstGeom prst="rect">
            <a:avLst/>
          </a:prstGeom>
        </p:spPr>
      </p:pic>
      <p:pic>
        <p:nvPicPr>
          <p:cNvPr id="16" name="グラフィックス 15" descr="男性の集団">
            <a:extLst>
              <a:ext uri="{FF2B5EF4-FFF2-40B4-BE49-F238E27FC236}">
                <a16:creationId xmlns:a16="http://schemas.microsoft.com/office/drawing/2014/main" id="{107FC6A5-1AE3-4EEA-9D2D-0982F94EBA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33864" y="7466609"/>
            <a:ext cx="3048827" cy="2235835"/>
          </a:xfrm>
          <a:prstGeom prst="rect">
            <a:avLst/>
          </a:prstGeom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5BBADD8-D1F8-4D6A-9A11-1373C8DAF064}"/>
              </a:ext>
            </a:extLst>
          </p:cNvPr>
          <p:cNvSpPr/>
          <p:nvPr/>
        </p:nvSpPr>
        <p:spPr>
          <a:xfrm>
            <a:off x="1748146" y="4990652"/>
            <a:ext cx="15517357" cy="133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9127A0D-43F0-40E0-9327-77A9E8D10866}"/>
              </a:ext>
            </a:extLst>
          </p:cNvPr>
          <p:cNvSpPr/>
          <p:nvPr/>
        </p:nvSpPr>
        <p:spPr>
          <a:xfrm rot="16200000">
            <a:off x="2087237" y="6247439"/>
            <a:ext cx="7943502" cy="1324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6DC55D9-84F5-46AA-B610-2FD2F3787F36}"/>
              </a:ext>
            </a:extLst>
          </p:cNvPr>
          <p:cNvSpPr/>
          <p:nvPr/>
        </p:nvSpPr>
        <p:spPr>
          <a:xfrm rot="16200000">
            <a:off x="8523423" y="6247439"/>
            <a:ext cx="7943502" cy="1324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FB0C25CD-444B-4F13-8B30-91D222838825}"/>
              </a:ext>
            </a:extLst>
          </p:cNvPr>
          <p:cNvSpPr/>
          <p:nvPr/>
        </p:nvSpPr>
        <p:spPr>
          <a:xfrm>
            <a:off x="1818484" y="2532308"/>
            <a:ext cx="4072494" cy="2374939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4502F98F-3463-4AB1-A402-31CF83FA65A1}"/>
              </a:ext>
            </a:extLst>
          </p:cNvPr>
          <p:cNvSpPr/>
          <p:nvPr/>
        </p:nvSpPr>
        <p:spPr>
          <a:xfrm>
            <a:off x="6231322" y="2532308"/>
            <a:ext cx="6047123" cy="2374939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0A0EADB2-ABDF-427A-998D-F45DA35EA8FF}"/>
              </a:ext>
            </a:extLst>
          </p:cNvPr>
          <p:cNvSpPr/>
          <p:nvPr/>
        </p:nvSpPr>
        <p:spPr>
          <a:xfrm>
            <a:off x="12689498" y="2532308"/>
            <a:ext cx="4072494" cy="2374939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D237FA15-33AB-4B1E-B4D3-387B98A9FD05}"/>
              </a:ext>
            </a:extLst>
          </p:cNvPr>
          <p:cNvSpPr/>
          <p:nvPr/>
        </p:nvSpPr>
        <p:spPr>
          <a:xfrm>
            <a:off x="1818484" y="5222535"/>
            <a:ext cx="4072494" cy="2374939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BFE93608-B51D-4AEE-AC2F-4A65DB704F03}"/>
              </a:ext>
            </a:extLst>
          </p:cNvPr>
          <p:cNvSpPr/>
          <p:nvPr/>
        </p:nvSpPr>
        <p:spPr>
          <a:xfrm>
            <a:off x="6231322" y="5222535"/>
            <a:ext cx="6047123" cy="2374939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5866845B-D5A6-432A-9648-02EBD88D6A23}"/>
              </a:ext>
            </a:extLst>
          </p:cNvPr>
          <p:cNvSpPr/>
          <p:nvPr/>
        </p:nvSpPr>
        <p:spPr>
          <a:xfrm>
            <a:off x="12689498" y="5222535"/>
            <a:ext cx="4072494" cy="2374939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602CAA36-28C3-4512-8843-C62C422FCE68}"/>
              </a:ext>
            </a:extLst>
          </p:cNvPr>
          <p:cNvSpPr/>
          <p:nvPr/>
        </p:nvSpPr>
        <p:spPr>
          <a:xfrm>
            <a:off x="1818484" y="7893884"/>
            <a:ext cx="4072494" cy="2374939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6C95C54D-E2CA-4817-9E91-731DAA0881F8}"/>
              </a:ext>
            </a:extLst>
          </p:cNvPr>
          <p:cNvSpPr/>
          <p:nvPr/>
        </p:nvSpPr>
        <p:spPr>
          <a:xfrm>
            <a:off x="6231322" y="7893884"/>
            <a:ext cx="6047123" cy="2374939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719B5F4D-EF21-4A38-97EE-93B348DC304D}"/>
              </a:ext>
            </a:extLst>
          </p:cNvPr>
          <p:cNvSpPr/>
          <p:nvPr/>
        </p:nvSpPr>
        <p:spPr>
          <a:xfrm>
            <a:off x="12689498" y="7893884"/>
            <a:ext cx="4072494" cy="2374939"/>
          </a:xfrm>
          <a:prstGeom prst="roundRect">
            <a:avLst>
              <a:gd name="adj" fmla="val 5906"/>
            </a:avLst>
          </a:prstGeom>
          <a:solidFill>
            <a:schemeClr val="accent1">
              <a:lumMod val="40000"/>
              <a:lumOff val="6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F872ADF2-07B7-429B-8E24-870FFEC657EF}"/>
              </a:ext>
            </a:extLst>
          </p:cNvPr>
          <p:cNvSpPr/>
          <p:nvPr/>
        </p:nvSpPr>
        <p:spPr>
          <a:xfrm>
            <a:off x="1748146" y="7703931"/>
            <a:ext cx="15517357" cy="1332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861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2161CB44-8D22-4CDB-8E40-EF82D9B16E3C}"/>
              </a:ext>
            </a:extLst>
          </p:cNvPr>
          <p:cNvGrpSpPr/>
          <p:nvPr/>
        </p:nvGrpSpPr>
        <p:grpSpPr>
          <a:xfrm>
            <a:off x="-5364900" y="5895"/>
            <a:ext cx="22630403" cy="7456607"/>
            <a:chOff x="-5364900" y="5895"/>
            <a:chExt cx="22630403" cy="8846812"/>
          </a:xfrm>
        </p:grpSpPr>
        <p:sp>
          <p:nvSpPr>
            <p:cNvPr id="2" name="四角形: 角を丸くする 1">
              <a:extLst>
                <a:ext uri="{FF2B5EF4-FFF2-40B4-BE49-F238E27FC236}">
                  <a16:creationId xmlns:a16="http://schemas.microsoft.com/office/drawing/2014/main" id="{45469056-40D0-4385-A4E6-E49E69AB9334}"/>
                </a:ext>
              </a:extLst>
            </p:cNvPr>
            <p:cNvSpPr/>
            <p:nvPr/>
          </p:nvSpPr>
          <p:spPr>
            <a:xfrm>
              <a:off x="5733271" y="5895"/>
              <a:ext cx="7304106" cy="937280"/>
            </a:xfrm>
            <a:prstGeom prst="roundRect">
              <a:avLst>
                <a:gd name="adj" fmla="val 5906"/>
              </a:avLst>
            </a:prstGeom>
            <a:solidFill>
              <a:schemeClr val="bg1"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60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人口変数</a:t>
              </a:r>
            </a:p>
          </p:txBody>
        </p: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7C175144-CF17-4636-BF2F-6E7E3252374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48148" y="1094667"/>
              <a:ext cx="15013844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四角形: 角を丸くする 51">
              <a:extLst>
                <a:ext uri="{FF2B5EF4-FFF2-40B4-BE49-F238E27FC236}">
                  <a16:creationId xmlns:a16="http://schemas.microsoft.com/office/drawing/2014/main" id="{E89C6D9D-5F11-47D7-BAD9-AC04CF21FE77}"/>
                </a:ext>
              </a:extLst>
            </p:cNvPr>
            <p:cNvSpPr/>
            <p:nvPr/>
          </p:nvSpPr>
          <p:spPr>
            <a:xfrm>
              <a:off x="2452650" y="1432702"/>
              <a:ext cx="2667244" cy="937280"/>
            </a:xfrm>
            <a:prstGeom prst="roundRect">
              <a:avLst>
                <a:gd name="adj" fmla="val 5906"/>
              </a:avLst>
            </a:prstGeom>
            <a:solidFill>
              <a:schemeClr val="bg1"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代</a:t>
              </a:r>
            </a:p>
          </p:txBody>
        </p:sp>
        <p:sp>
          <p:nvSpPr>
            <p:cNvPr id="53" name="四角形: 角を丸くする 52">
              <a:extLst>
                <a:ext uri="{FF2B5EF4-FFF2-40B4-BE49-F238E27FC236}">
                  <a16:creationId xmlns:a16="http://schemas.microsoft.com/office/drawing/2014/main" id="{D4387A0F-5E5D-4451-95DF-A481AC5884F5}"/>
                </a:ext>
              </a:extLst>
            </p:cNvPr>
            <p:cNvSpPr/>
            <p:nvPr/>
          </p:nvSpPr>
          <p:spPr>
            <a:xfrm>
              <a:off x="8051702" y="1432702"/>
              <a:ext cx="2667244" cy="937280"/>
            </a:xfrm>
            <a:prstGeom prst="roundRect">
              <a:avLst>
                <a:gd name="adj" fmla="val 5906"/>
              </a:avLst>
            </a:prstGeom>
            <a:solidFill>
              <a:schemeClr val="bg1"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</a:t>
              </a:r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代</a:t>
              </a:r>
            </a:p>
          </p:txBody>
        </p:sp>
        <p:sp>
          <p:nvSpPr>
            <p:cNvPr id="54" name="四角形: 角を丸くする 53">
              <a:extLst>
                <a:ext uri="{FF2B5EF4-FFF2-40B4-BE49-F238E27FC236}">
                  <a16:creationId xmlns:a16="http://schemas.microsoft.com/office/drawing/2014/main" id="{42AEA6C6-F626-4868-BFCB-1438BF431BBC}"/>
                </a:ext>
              </a:extLst>
            </p:cNvPr>
            <p:cNvSpPr/>
            <p:nvPr/>
          </p:nvSpPr>
          <p:spPr>
            <a:xfrm>
              <a:off x="13514091" y="1432702"/>
              <a:ext cx="2667244" cy="937280"/>
            </a:xfrm>
            <a:prstGeom prst="roundRect">
              <a:avLst>
                <a:gd name="adj" fmla="val 5906"/>
              </a:avLst>
            </a:prstGeom>
            <a:solidFill>
              <a:schemeClr val="bg1"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30</a:t>
              </a:r>
              <a:r>
                <a: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代</a:t>
              </a: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B814D7D8-3E38-4C0E-AB3B-1D1A5F631A9D}"/>
                </a:ext>
              </a:extLst>
            </p:cNvPr>
            <p:cNvGrpSpPr/>
            <p:nvPr/>
          </p:nvGrpSpPr>
          <p:grpSpPr>
            <a:xfrm>
              <a:off x="-5364900" y="2341910"/>
              <a:ext cx="22630403" cy="6510797"/>
              <a:chOff x="-5364900" y="2341910"/>
              <a:chExt cx="22630403" cy="7943502"/>
            </a:xfrm>
          </p:grpSpPr>
          <p:cxnSp>
            <p:nvCxnSpPr>
              <p:cNvPr id="55" name="直線コネクタ 54">
                <a:extLst>
                  <a:ext uri="{FF2B5EF4-FFF2-40B4-BE49-F238E27FC236}">
                    <a16:creationId xmlns:a16="http://schemas.microsoft.com/office/drawing/2014/main" id="{00069593-BBB9-4A41-A763-9BD98A72CB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3913280" y="2393230"/>
                <a:ext cx="0" cy="7851066"/>
              </a:xfrm>
              <a:prstGeom prst="line">
                <a:avLst/>
              </a:prstGeom>
              <a:ln w="571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四角形: 角を丸くする 55">
                <a:extLst>
                  <a:ext uri="{FF2B5EF4-FFF2-40B4-BE49-F238E27FC236}">
                    <a16:creationId xmlns:a16="http://schemas.microsoft.com/office/drawing/2014/main" id="{082C129F-F4B2-47B3-97E9-DDA28CCE7D6E}"/>
                  </a:ext>
                </a:extLst>
              </p:cNvPr>
              <p:cNvSpPr/>
              <p:nvPr/>
            </p:nvSpPr>
            <p:spPr>
              <a:xfrm>
                <a:off x="-5364900" y="3469424"/>
                <a:ext cx="1117602" cy="5702695"/>
              </a:xfrm>
              <a:prstGeom prst="roundRect">
                <a:avLst>
                  <a:gd name="adj" fmla="val 5906"/>
                </a:avLst>
              </a:prstGeom>
              <a:solidFill>
                <a:schemeClr val="bg1">
                  <a:alpha val="3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ja-JP" altLang="en-US" sz="60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心理変数</a:t>
                </a:r>
              </a:p>
            </p:txBody>
          </p:sp>
          <p:sp>
            <p:nvSpPr>
              <p:cNvPr id="57" name="四角形: 角を丸くする 56">
                <a:extLst>
                  <a:ext uri="{FF2B5EF4-FFF2-40B4-BE49-F238E27FC236}">
                    <a16:creationId xmlns:a16="http://schemas.microsoft.com/office/drawing/2014/main" id="{0FE67797-1075-4838-88FF-71C5D98857F5}"/>
                  </a:ext>
                </a:extLst>
              </p:cNvPr>
              <p:cNvSpPr/>
              <p:nvPr/>
            </p:nvSpPr>
            <p:spPr>
              <a:xfrm>
                <a:off x="-3463809" y="3192462"/>
                <a:ext cx="4975347" cy="937280"/>
              </a:xfrm>
              <a:prstGeom prst="roundRect">
                <a:avLst>
                  <a:gd name="adj" fmla="val 5906"/>
                </a:avLst>
              </a:prstGeom>
              <a:solidFill>
                <a:schemeClr val="bg1">
                  <a:alpha val="3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のんびり生きたい</a:t>
                </a:r>
              </a:p>
            </p:txBody>
          </p:sp>
          <p:sp>
            <p:nvSpPr>
              <p:cNvPr id="58" name="四角形: 角を丸くする 57">
                <a:extLst>
                  <a:ext uri="{FF2B5EF4-FFF2-40B4-BE49-F238E27FC236}">
                    <a16:creationId xmlns:a16="http://schemas.microsoft.com/office/drawing/2014/main" id="{5080E550-008C-4EBB-89A2-E43DAA062C47}"/>
                  </a:ext>
                </a:extLst>
              </p:cNvPr>
              <p:cNvSpPr/>
              <p:nvPr/>
            </p:nvSpPr>
            <p:spPr>
              <a:xfrm>
                <a:off x="-3463809" y="5850123"/>
                <a:ext cx="4975347" cy="937280"/>
              </a:xfrm>
              <a:prstGeom prst="roundRect">
                <a:avLst>
                  <a:gd name="adj" fmla="val 5906"/>
                </a:avLst>
              </a:prstGeom>
              <a:solidFill>
                <a:schemeClr val="bg1">
                  <a:alpha val="3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ほどほどに生きたい</a:t>
                </a:r>
              </a:p>
            </p:txBody>
          </p:sp>
          <p:sp>
            <p:nvSpPr>
              <p:cNvPr id="59" name="四角形: 角を丸くする 58">
                <a:extLst>
                  <a:ext uri="{FF2B5EF4-FFF2-40B4-BE49-F238E27FC236}">
                    <a16:creationId xmlns:a16="http://schemas.microsoft.com/office/drawing/2014/main" id="{B1F6B4B9-D9E2-4E98-B2DA-0321D5271459}"/>
                  </a:ext>
                </a:extLst>
              </p:cNvPr>
              <p:cNvSpPr/>
              <p:nvPr/>
            </p:nvSpPr>
            <p:spPr>
              <a:xfrm>
                <a:off x="-3463809" y="8589291"/>
                <a:ext cx="4975347" cy="937280"/>
              </a:xfrm>
              <a:prstGeom prst="roundRect">
                <a:avLst>
                  <a:gd name="adj" fmla="val 5906"/>
                </a:avLst>
              </a:prstGeom>
              <a:solidFill>
                <a:schemeClr val="bg1">
                  <a:alpha val="3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競争に勝ち、</a:t>
                </a:r>
                <a:endParaRPr kumimoji="1" lang="en-US" altLang="ja-JP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人の上に立ちたい</a:t>
                </a:r>
              </a:p>
            </p:txBody>
          </p:sp>
          <p:pic>
            <p:nvPicPr>
              <p:cNvPr id="6" name="グラフィックス 5" descr="男性の集団">
                <a:extLst>
                  <a:ext uri="{FF2B5EF4-FFF2-40B4-BE49-F238E27FC236}">
                    <a16:creationId xmlns:a16="http://schemas.microsoft.com/office/drawing/2014/main" id="{C1973DA0-CFD5-4410-905D-2356590AAB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5941861" y="4587340"/>
                <a:ext cx="3048827" cy="2235835"/>
              </a:xfrm>
              <a:prstGeom prst="rect">
                <a:avLst/>
              </a:prstGeom>
            </p:spPr>
          </p:pic>
          <p:pic>
            <p:nvPicPr>
              <p:cNvPr id="7" name="グラフィックス 6" descr="男性の集団">
                <a:extLst>
                  <a:ext uri="{FF2B5EF4-FFF2-40B4-BE49-F238E27FC236}">
                    <a16:creationId xmlns:a16="http://schemas.microsoft.com/office/drawing/2014/main" id="{259CD4E5-D0CB-4FF5-B48B-852E6E0D6F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9783625" y="3469422"/>
                <a:ext cx="3048827" cy="2235835"/>
              </a:xfrm>
              <a:prstGeom prst="rect">
                <a:avLst/>
              </a:prstGeom>
            </p:spPr>
          </p:pic>
          <p:pic>
            <p:nvPicPr>
              <p:cNvPr id="8" name="グラフィックス 7" descr="男性の集団">
                <a:extLst>
                  <a:ext uri="{FF2B5EF4-FFF2-40B4-BE49-F238E27FC236}">
                    <a16:creationId xmlns:a16="http://schemas.microsoft.com/office/drawing/2014/main" id="{1260B9F4-7722-47BA-83FA-C24EF5A732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1055340" y="6829172"/>
                <a:ext cx="3048827" cy="2235835"/>
              </a:xfrm>
              <a:prstGeom prst="rect">
                <a:avLst/>
              </a:prstGeom>
            </p:spPr>
          </p:pic>
          <p:pic>
            <p:nvPicPr>
              <p:cNvPr id="9" name="グラフィックス 8" descr="男性の集団">
                <a:extLst>
                  <a:ext uri="{FF2B5EF4-FFF2-40B4-BE49-F238E27FC236}">
                    <a16:creationId xmlns:a16="http://schemas.microsoft.com/office/drawing/2014/main" id="{CC0896CE-C445-415F-8843-ABB01BC48C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6457998" y="6829172"/>
                <a:ext cx="3048827" cy="2235835"/>
              </a:xfrm>
              <a:prstGeom prst="rect">
                <a:avLst/>
              </a:prstGeom>
            </p:spPr>
          </p:pic>
          <p:pic>
            <p:nvPicPr>
              <p:cNvPr id="10" name="グラフィックス 9" descr="男性の集団">
                <a:extLst>
                  <a:ext uri="{FF2B5EF4-FFF2-40B4-BE49-F238E27FC236}">
                    <a16:creationId xmlns:a16="http://schemas.microsoft.com/office/drawing/2014/main" id="{4EC6A8AC-4453-4D6C-BCF0-B4EF59B383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3409171" y="5868210"/>
                <a:ext cx="3048827" cy="2235835"/>
              </a:xfrm>
              <a:prstGeom prst="rect">
                <a:avLst/>
              </a:prstGeom>
            </p:spPr>
          </p:pic>
          <p:pic>
            <p:nvPicPr>
              <p:cNvPr id="11" name="グラフィックス 10" descr="男性の集団">
                <a:extLst>
                  <a:ext uri="{FF2B5EF4-FFF2-40B4-BE49-F238E27FC236}">
                    <a16:creationId xmlns:a16="http://schemas.microsoft.com/office/drawing/2014/main" id="{F4A8CFD4-230B-4CCE-B459-B2CEF9B76D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3409171" y="3306471"/>
                <a:ext cx="3048827" cy="2235835"/>
              </a:xfrm>
              <a:prstGeom prst="rect">
                <a:avLst/>
              </a:prstGeom>
            </p:spPr>
          </p:pic>
          <p:pic>
            <p:nvPicPr>
              <p:cNvPr id="12" name="グラフィックス 11" descr="男性の集団">
                <a:extLst>
                  <a:ext uri="{FF2B5EF4-FFF2-40B4-BE49-F238E27FC236}">
                    <a16:creationId xmlns:a16="http://schemas.microsoft.com/office/drawing/2014/main" id="{119836DC-00BF-408F-AADD-B68FC9080D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8474551" y="5546089"/>
                <a:ext cx="3048827" cy="2235835"/>
              </a:xfrm>
              <a:prstGeom prst="rect">
                <a:avLst/>
              </a:prstGeom>
            </p:spPr>
          </p:pic>
          <p:pic>
            <p:nvPicPr>
              <p:cNvPr id="13" name="グラフィックス 12" descr="男性の集団">
                <a:extLst>
                  <a:ext uri="{FF2B5EF4-FFF2-40B4-BE49-F238E27FC236}">
                    <a16:creationId xmlns:a16="http://schemas.microsoft.com/office/drawing/2014/main" id="{F91F74C6-846C-440D-959E-3B7CE1791B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2579752" y="3469421"/>
                <a:ext cx="3048827" cy="2235835"/>
              </a:xfrm>
              <a:prstGeom prst="rect">
                <a:avLst/>
              </a:prstGeom>
            </p:spPr>
          </p:pic>
          <p:pic>
            <p:nvPicPr>
              <p:cNvPr id="14" name="グラフィックス 13" descr="男性の集団">
                <a:extLst>
                  <a:ext uri="{FF2B5EF4-FFF2-40B4-BE49-F238E27FC236}">
                    <a16:creationId xmlns:a16="http://schemas.microsoft.com/office/drawing/2014/main" id="{87FE6C49-38E2-4628-8128-DEAF46D44D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4202378" y="7652681"/>
                <a:ext cx="3048827" cy="2235835"/>
              </a:xfrm>
              <a:prstGeom prst="rect">
                <a:avLst/>
              </a:prstGeom>
            </p:spPr>
          </p:pic>
          <p:pic>
            <p:nvPicPr>
              <p:cNvPr id="15" name="グラフィックス 14" descr="男性の集団">
                <a:extLst>
                  <a:ext uri="{FF2B5EF4-FFF2-40B4-BE49-F238E27FC236}">
                    <a16:creationId xmlns:a16="http://schemas.microsoft.com/office/drawing/2014/main" id="{25DF88C1-E4C1-48B8-992F-B527978DBA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1786815" y="5416846"/>
                <a:ext cx="3048827" cy="2235835"/>
              </a:xfrm>
              <a:prstGeom prst="rect">
                <a:avLst/>
              </a:prstGeom>
            </p:spPr>
          </p:pic>
          <p:pic>
            <p:nvPicPr>
              <p:cNvPr id="16" name="グラフィックス 15" descr="男性の集団">
                <a:extLst>
                  <a:ext uri="{FF2B5EF4-FFF2-40B4-BE49-F238E27FC236}">
                    <a16:creationId xmlns:a16="http://schemas.microsoft.com/office/drawing/2014/main" id="{107FC6A5-1AE3-4EEA-9D2D-0982F94EBA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933864" y="7466609"/>
                <a:ext cx="3048827" cy="2235835"/>
              </a:xfrm>
              <a:prstGeom prst="rect">
                <a:avLst/>
              </a:prstGeom>
            </p:spPr>
          </p:pic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95BBADD8-D1F8-4D6A-9A11-1373C8DAF064}"/>
                  </a:ext>
                </a:extLst>
              </p:cNvPr>
              <p:cNvSpPr/>
              <p:nvPr/>
            </p:nvSpPr>
            <p:spPr>
              <a:xfrm>
                <a:off x="1748146" y="4990652"/>
                <a:ext cx="15517357" cy="1332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正方形/長方形 18">
                <a:extLst>
                  <a:ext uri="{FF2B5EF4-FFF2-40B4-BE49-F238E27FC236}">
                    <a16:creationId xmlns:a16="http://schemas.microsoft.com/office/drawing/2014/main" id="{F9127A0D-43F0-40E0-9327-77A9E8D10866}"/>
                  </a:ext>
                </a:extLst>
              </p:cNvPr>
              <p:cNvSpPr/>
              <p:nvPr/>
            </p:nvSpPr>
            <p:spPr>
              <a:xfrm rot="16200000">
                <a:off x="2087237" y="6247439"/>
                <a:ext cx="7943502" cy="1324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16DC55D9-84F5-46AA-B610-2FD2F3787F36}"/>
                  </a:ext>
                </a:extLst>
              </p:cNvPr>
              <p:cNvSpPr/>
              <p:nvPr/>
            </p:nvSpPr>
            <p:spPr>
              <a:xfrm rot="16200000">
                <a:off x="8523423" y="6247439"/>
                <a:ext cx="7943502" cy="1324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四角形: 角を丸くする 20">
                <a:extLst>
                  <a:ext uri="{FF2B5EF4-FFF2-40B4-BE49-F238E27FC236}">
                    <a16:creationId xmlns:a16="http://schemas.microsoft.com/office/drawing/2014/main" id="{FB0C25CD-444B-4F13-8B30-91D222838825}"/>
                  </a:ext>
                </a:extLst>
              </p:cNvPr>
              <p:cNvSpPr/>
              <p:nvPr/>
            </p:nvSpPr>
            <p:spPr>
              <a:xfrm>
                <a:off x="1818484" y="2532308"/>
                <a:ext cx="4072494" cy="2374939"/>
              </a:xfrm>
              <a:prstGeom prst="roundRect">
                <a:avLst>
                  <a:gd name="adj" fmla="val 5906"/>
                </a:avLst>
              </a:prstGeom>
              <a:solidFill>
                <a:schemeClr val="accent1">
                  <a:lumMod val="40000"/>
                  <a:lumOff val="60000"/>
                  <a:alpha val="32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セグメント</a:t>
                </a:r>
                <a:r>
                  <a:rPr kumimoji="1" lang="en-US" altLang="ja-JP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A</a:t>
                </a:r>
                <a:endPara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2" name="四角形: 角を丸くする 21">
                <a:extLst>
                  <a:ext uri="{FF2B5EF4-FFF2-40B4-BE49-F238E27FC236}">
                    <a16:creationId xmlns:a16="http://schemas.microsoft.com/office/drawing/2014/main" id="{4502F98F-3463-4AB1-A402-31CF83FA65A1}"/>
                  </a:ext>
                </a:extLst>
              </p:cNvPr>
              <p:cNvSpPr/>
              <p:nvPr/>
            </p:nvSpPr>
            <p:spPr>
              <a:xfrm>
                <a:off x="6231322" y="2532308"/>
                <a:ext cx="6047123" cy="2374939"/>
              </a:xfrm>
              <a:prstGeom prst="roundRect">
                <a:avLst>
                  <a:gd name="adj" fmla="val 5906"/>
                </a:avLst>
              </a:prstGeom>
              <a:solidFill>
                <a:schemeClr val="accent1">
                  <a:lumMod val="40000"/>
                  <a:lumOff val="60000"/>
                  <a:alpha val="32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セグメント</a:t>
                </a:r>
                <a:r>
                  <a:rPr kumimoji="1" lang="en-US" altLang="ja-JP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B</a:t>
                </a:r>
                <a:endPara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3" name="四角形: 角を丸くする 22">
                <a:extLst>
                  <a:ext uri="{FF2B5EF4-FFF2-40B4-BE49-F238E27FC236}">
                    <a16:creationId xmlns:a16="http://schemas.microsoft.com/office/drawing/2014/main" id="{0A0EADB2-ABDF-427A-998D-F45DA35EA8FF}"/>
                  </a:ext>
                </a:extLst>
              </p:cNvPr>
              <p:cNvSpPr/>
              <p:nvPr/>
            </p:nvSpPr>
            <p:spPr>
              <a:xfrm>
                <a:off x="12689498" y="2532308"/>
                <a:ext cx="4072494" cy="2374939"/>
              </a:xfrm>
              <a:prstGeom prst="roundRect">
                <a:avLst>
                  <a:gd name="adj" fmla="val 5906"/>
                </a:avLst>
              </a:prstGeom>
              <a:solidFill>
                <a:schemeClr val="accent1">
                  <a:lumMod val="40000"/>
                  <a:lumOff val="60000"/>
                  <a:alpha val="32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セグメント</a:t>
                </a:r>
                <a:r>
                  <a:rPr kumimoji="1" lang="en-US" altLang="ja-JP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C</a:t>
                </a:r>
                <a:endPara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4" name="四角形: 角を丸くする 23">
                <a:extLst>
                  <a:ext uri="{FF2B5EF4-FFF2-40B4-BE49-F238E27FC236}">
                    <a16:creationId xmlns:a16="http://schemas.microsoft.com/office/drawing/2014/main" id="{D237FA15-33AB-4B1E-B4D3-387B98A9FD05}"/>
                  </a:ext>
                </a:extLst>
              </p:cNvPr>
              <p:cNvSpPr/>
              <p:nvPr/>
            </p:nvSpPr>
            <p:spPr>
              <a:xfrm>
                <a:off x="1818484" y="5222535"/>
                <a:ext cx="4072494" cy="2374939"/>
              </a:xfrm>
              <a:prstGeom prst="roundRect">
                <a:avLst>
                  <a:gd name="adj" fmla="val 5906"/>
                </a:avLst>
              </a:prstGeom>
              <a:solidFill>
                <a:schemeClr val="accent1">
                  <a:lumMod val="40000"/>
                  <a:lumOff val="60000"/>
                  <a:alpha val="32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セグメント</a:t>
                </a:r>
                <a:r>
                  <a:rPr kumimoji="1" lang="en-US" altLang="ja-JP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D</a:t>
                </a:r>
                <a:endPara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5" name="四角形: 角を丸くする 24">
                <a:extLst>
                  <a:ext uri="{FF2B5EF4-FFF2-40B4-BE49-F238E27FC236}">
                    <a16:creationId xmlns:a16="http://schemas.microsoft.com/office/drawing/2014/main" id="{BFE93608-B51D-4AEE-AC2F-4A65DB704F03}"/>
                  </a:ext>
                </a:extLst>
              </p:cNvPr>
              <p:cNvSpPr/>
              <p:nvPr/>
            </p:nvSpPr>
            <p:spPr>
              <a:xfrm>
                <a:off x="6231322" y="5222535"/>
                <a:ext cx="6047123" cy="2374939"/>
              </a:xfrm>
              <a:prstGeom prst="roundRect">
                <a:avLst>
                  <a:gd name="adj" fmla="val 5906"/>
                </a:avLst>
              </a:prstGeom>
              <a:solidFill>
                <a:schemeClr val="accent1">
                  <a:lumMod val="40000"/>
                  <a:lumOff val="60000"/>
                  <a:alpha val="32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セグメント</a:t>
                </a:r>
                <a:r>
                  <a:rPr kumimoji="1" lang="en-US" altLang="ja-JP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E</a:t>
                </a:r>
                <a:endPara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6" name="四角形: 角を丸くする 25">
                <a:extLst>
                  <a:ext uri="{FF2B5EF4-FFF2-40B4-BE49-F238E27FC236}">
                    <a16:creationId xmlns:a16="http://schemas.microsoft.com/office/drawing/2014/main" id="{5866845B-D5A6-432A-9648-02EBD88D6A23}"/>
                  </a:ext>
                </a:extLst>
              </p:cNvPr>
              <p:cNvSpPr/>
              <p:nvPr/>
            </p:nvSpPr>
            <p:spPr>
              <a:xfrm>
                <a:off x="12689498" y="5222535"/>
                <a:ext cx="4072494" cy="2374939"/>
              </a:xfrm>
              <a:prstGeom prst="roundRect">
                <a:avLst>
                  <a:gd name="adj" fmla="val 5906"/>
                </a:avLst>
              </a:prstGeom>
              <a:solidFill>
                <a:schemeClr val="accent1">
                  <a:lumMod val="40000"/>
                  <a:lumOff val="60000"/>
                  <a:alpha val="32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セグメント</a:t>
                </a:r>
                <a:r>
                  <a:rPr kumimoji="1" lang="en-US" altLang="ja-JP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F</a:t>
                </a:r>
                <a:endPara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7" name="四角形: 角を丸くする 26">
                <a:extLst>
                  <a:ext uri="{FF2B5EF4-FFF2-40B4-BE49-F238E27FC236}">
                    <a16:creationId xmlns:a16="http://schemas.microsoft.com/office/drawing/2014/main" id="{602CAA36-28C3-4512-8843-C62C422FCE68}"/>
                  </a:ext>
                </a:extLst>
              </p:cNvPr>
              <p:cNvSpPr/>
              <p:nvPr/>
            </p:nvSpPr>
            <p:spPr>
              <a:xfrm>
                <a:off x="1818484" y="7893884"/>
                <a:ext cx="4072494" cy="2374939"/>
              </a:xfrm>
              <a:prstGeom prst="roundRect">
                <a:avLst>
                  <a:gd name="adj" fmla="val 5906"/>
                </a:avLst>
              </a:prstGeom>
              <a:solidFill>
                <a:schemeClr val="accent1">
                  <a:lumMod val="40000"/>
                  <a:lumOff val="60000"/>
                  <a:alpha val="32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セグメント</a:t>
                </a:r>
                <a:r>
                  <a:rPr kumimoji="1" lang="en-US" altLang="ja-JP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G</a:t>
                </a:r>
                <a:endPara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8" name="四角形: 角を丸くする 27">
                <a:extLst>
                  <a:ext uri="{FF2B5EF4-FFF2-40B4-BE49-F238E27FC236}">
                    <a16:creationId xmlns:a16="http://schemas.microsoft.com/office/drawing/2014/main" id="{6C95C54D-E2CA-4817-9E91-731DAA0881F8}"/>
                  </a:ext>
                </a:extLst>
              </p:cNvPr>
              <p:cNvSpPr/>
              <p:nvPr/>
            </p:nvSpPr>
            <p:spPr>
              <a:xfrm>
                <a:off x="6231322" y="7893884"/>
                <a:ext cx="6047123" cy="2374939"/>
              </a:xfrm>
              <a:prstGeom prst="roundRect">
                <a:avLst>
                  <a:gd name="adj" fmla="val 5906"/>
                </a:avLst>
              </a:prstGeom>
              <a:solidFill>
                <a:schemeClr val="accent1">
                  <a:lumMod val="40000"/>
                  <a:lumOff val="60000"/>
                  <a:alpha val="32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セグメント</a:t>
                </a:r>
                <a:r>
                  <a:rPr kumimoji="1" lang="en-US" altLang="ja-JP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H</a:t>
                </a:r>
                <a:endPara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9" name="四角形: 角を丸くする 28">
                <a:extLst>
                  <a:ext uri="{FF2B5EF4-FFF2-40B4-BE49-F238E27FC236}">
                    <a16:creationId xmlns:a16="http://schemas.microsoft.com/office/drawing/2014/main" id="{719B5F4D-EF21-4A38-97EE-93B348DC304D}"/>
                  </a:ext>
                </a:extLst>
              </p:cNvPr>
              <p:cNvSpPr/>
              <p:nvPr/>
            </p:nvSpPr>
            <p:spPr>
              <a:xfrm>
                <a:off x="12689498" y="7893884"/>
                <a:ext cx="4072494" cy="2374939"/>
              </a:xfrm>
              <a:prstGeom prst="roundRect">
                <a:avLst>
                  <a:gd name="adj" fmla="val 5906"/>
                </a:avLst>
              </a:prstGeom>
              <a:solidFill>
                <a:schemeClr val="accent1">
                  <a:lumMod val="40000"/>
                  <a:lumOff val="60000"/>
                  <a:alpha val="32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セグメント</a:t>
                </a:r>
                <a:r>
                  <a:rPr kumimoji="1" lang="en-US" altLang="ja-JP" sz="4800" b="1" dirty="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I</a:t>
                </a:r>
                <a:endParaRPr kumimoji="1" lang="ja-JP" altLang="en-US" sz="48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90" name="正方形/長方形 89">
                <a:extLst>
                  <a:ext uri="{FF2B5EF4-FFF2-40B4-BE49-F238E27FC236}">
                    <a16:creationId xmlns:a16="http://schemas.microsoft.com/office/drawing/2014/main" id="{F872ADF2-07B7-429B-8E24-870FFEC657EF}"/>
                  </a:ext>
                </a:extLst>
              </p:cNvPr>
              <p:cNvSpPr/>
              <p:nvPr/>
            </p:nvSpPr>
            <p:spPr>
              <a:xfrm>
                <a:off x="1748146" y="7703931"/>
                <a:ext cx="15517357" cy="1332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C29DDF36-D4C6-4631-9D3D-B862C1E93685}"/>
              </a:ext>
            </a:extLst>
          </p:cNvPr>
          <p:cNvSpPr/>
          <p:nvPr/>
        </p:nvSpPr>
        <p:spPr>
          <a:xfrm>
            <a:off x="2661496" y="7557213"/>
            <a:ext cx="2667244" cy="46926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4338DE38-A8E4-49BB-B202-5C9C33F406BD}"/>
              </a:ext>
            </a:extLst>
          </p:cNvPr>
          <p:cNvSpPr/>
          <p:nvPr/>
        </p:nvSpPr>
        <p:spPr>
          <a:xfrm>
            <a:off x="7914971" y="7557213"/>
            <a:ext cx="2667244" cy="14155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745A78AE-59EF-4092-9E6E-BA62B2B9616C}"/>
              </a:ext>
            </a:extLst>
          </p:cNvPr>
          <p:cNvSpPr/>
          <p:nvPr/>
        </p:nvSpPr>
        <p:spPr>
          <a:xfrm>
            <a:off x="13249812" y="7557213"/>
            <a:ext cx="2667244" cy="469264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E60E6A84-3AE1-4C0B-B8C2-9175B5C92D13}"/>
              </a:ext>
            </a:extLst>
          </p:cNvPr>
          <p:cNvSpPr/>
          <p:nvPr/>
        </p:nvSpPr>
        <p:spPr>
          <a:xfrm>
            <a:off x="9089027" y="10157220"/>
            <a:ext cx="319132" cy="938530"/>
          </a:xfrm>
          <a:prstGeom prst="roundRect">
            <a:avLst>
              <a:gd name="adj" fmla="val 5906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D533E7AE-8E3A-4C47-8AE4-9E03BD491931}"/>
              </a:ext>
            </a:extLst>
          </p:cNvPr>
          <p:cNvCxnSpPr>
            <a:cxnSpLocks/>
            <a:stCxn id="43" idx="0"/>
            <a:endCxn id="41" idx="2"/>
          </p:cNvCxnSpPr>
          <p:nvPr/>
        </p:nvCxnSpPr>
        <p:spPr>
          <a:xfrm flipV="1">
            <a:off x="9248593" y="7698767"/>
            <a:ext cx="0" cy="2458453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コネクタ: 曲線 29">
            <a:extLst>
              <a:ext uri="{FF2B5EF4-FFF2-40B4-BE49-F238E27FC236}">
                <a16:creationId xmlns:a16="http://schemas.microsoft.com/office/drawing/2014/main" id="{BB0550F7-34FA-43F5-9E10-74CD09CC81F4}"/>
              </a:ext>
            </a:extLst>
          </p:cNvPr>
          <p:cNvCxnSpPr>
            <a:cxnSpLocks/>
            <a:stCxn id="43" idx="1"/>
            <a:endCxn id="40" idx="2"/>
          </p:cNvCxnSpPr>
          <p:nvPr/>
        </p:nvCxnSpPr>
        <p:spPr>
          <a:xfrm rot="10800000">
            <a:off x="3995119" y="8026477"/>
            <a:ext cx="5093909" cy="2600008"/>
          </a:xfrm>
          <a:prstGeom prst="curvedConnector2">
            <a:avLst/>
          </a:prstGeom>
          <a:ln w="76200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コネクタ: 曲線 59">
            <a:extLst>
              <a:ext uri="{FF2B5EF4-FFF2-40B4-BE49-F238E27FC236}">
                <a16:creationId xmlns:a16="http://schemas.microsoft.com/office/drawing/2014/main" id="{67259C1D-BE4B-4390-B762-A1B24B215934}"/>
              </a:ext>
            </a:extLst>
          </p:cNvPr>
          <p:cNvCxnSpPr>
            <a:cxnSpLocks/>
            <a:stCxn id="43" idx="3"/>
            <a:endCxn id="42" idx="2"/>
          </p:cNvCxnSpPr>
          <p:nvPr/>
        </p:nvCxnSpPr>
        <p:spPr>
          <a:xfrm flipV="1">
            <a:off x="9408159" y="8026477"/>
            <a:ext cx="5175275" cy="2600008"/>
          </a:xfrm>
          <a:prstGeom prst="curvedConnector2">
            <a:avLst/>
          </a:prstGeom>
          <a:ln w="76200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Picture 4" descr="サッカー">
            <a:extLst>
              <a:ext uri="{FF2B5EF4-FFF2-40B4-BE49-F238E27FC236}">
                <a16:creationId xmlns:a16="http://schemas.microsoft.com/office/drawing/2014/main" id="{EC5EFA5C-4C5B-4C9D-9CBE-7EC7845AEF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02" b="15814"/>
          <a:stretch/>
        </p:blipFill>
        <p:spPr bwMode="auto">
          <a:xfrm rot="19677895" flipH="1">
            <a:off x="7516647" y="7581077"/>
            <a:ext cx="3937927" cy="400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221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89C6D9D-5F11-47D7-BAD9-AC04CF21FE77}"/>
              </a:ext>
            </a:extLst>
          </p:cNvPr>
          <p:cNvSpPr/>
          <p:nvPr/>
        </p:nvSpPr>
        <p:spPr>
          <a:xfrm>
            <a:off x="-11480828" y="1432702"/>
            <a:ext cx="3828558" cy="937280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</a:p>
        </p:txBody>
      </p:sp>
      <p:sp>
        <p:nvSpPr>
          <p:cNvPr id="53" name="四角形: 角を丸くする 52">
            <a:extLst>
              <a:ext uri="{FF2B5EF4-FFF2-40B4-BE49-F238E27FC236}">
                <a16:creationId xmlns:a16="http://schemas.microsoft.com/office/drawing/2014/main" id="{D4387A0F-5E5D-4451-95DF-A481AC5884F5}"/>
              </a:ext>
            </a:extLst>
          </p:cNvPr>
          <p:cNvSpPr/>
          <p:nvPr/>
        </p:nvSpPr>
        <p:spPr>
          <a:xfrm>
            <a:off x="-5881776" y="1432702"/>
            <a:ext cx="3828558" cy="937280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20-30</a:t>
            </a:r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</a:p>
        </p:txBody>
      </p: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42AEA6C6-F626-4868-BFCB-1438BF431BBC}"/>
              </a:ext>
            </a:extLst>
          </p:cNvPr>
          <p:cNvSpPr/>
          <p:nvPr/>
        </p:nvSpPr>
        <p:spPr>
          <a:xfrm>
            <a:off x="-419387" y="1432702"/>
            <a:ext cx="3828558" cy="937280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代～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E53528F8-8594-46D9-A676-F31BC47B120A}"/>
              </a:ext>
            </a:extLst>
          </p:cNvPr>
          <p:cNvSpPr/>
          <p:nvPr/>
        </p:nvSpPr>
        <p:spPr>
          <a:xfrm>
            <a:off x="4299966" y="1432702"/>
            <a:ext cx="3828558" cy="937280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1FC8ED3E-4B24-4A2E-97D2-7411DC113F48}"/>
              </a:ext>
            </a:extLst>
          </p:cNvPr>
          <p:cNvSpPr/>
          <p:nvPr/>
        </p:nvSpPr>
        <p:spPr>
          <a:xfrm>
            <a:off x="9899018" y="1432702"/>
            <a:ext cx="3828558" cy="937280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20-30</a:t>
            </a:r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CB90C6A8-C48B-43A0-8DB3-7D845BA1FA3F}"/>
              </a:ext>
            </a:extLst>
          </p:cNvPr>
          <p:cNvSpPr/>
          <p:nvPr/>
        </p:nvSpPr>
        <p:spPr>
          <a:xfrm>
            <a:off x="15361407" y="1432702"/>
            <a:ext cx="3828558" cy="937280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代～</a:t>
            </a:r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DADAE368-B79D-48C0-B927-4C62AA42EFF3}"/>
              </a:ext>
            </a:extLst>
          </p:cNvPr>
          <p:cNvSpPr/>
          <p:nvPr/>
        </p:nvSpPr>
        <p:spPr>
          <a:xfrm>
            <a:off x="-11604675" y="-28020"/>
            <a:ext cx="15013844" cy="937280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都市部</a:t>
            </a:r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7CEA345E-BFCF-4DEE-B2E4-45FE97DBCD49}"/>
              </a:ext>
            </a:extLst>
          </p:cNvPr>
          <p:cNvSpPr/>
          <p:nvPr/>
        </p:nvSpPr>
        <p:spPr>
          <a:xfrm>
            <a:off x="4299966" y="-28020"/>
            <a:ext cx="15013844" cy="937280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農村部</a:t>
            </a:r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1ACB17E7-7802-46FD-A3E3-EF8C2197F233}"/>
              </a:ext>
            </a:extLst>
          </p:cNvPr>
          <p:cNvSpPr/>
          <p:nvPr/>
        </p:nvSpPr>
        <p:spPr>
          <a:xfrm>
            <a:off x="20261088" y="2460"/>
            <a:ext cx="3397565" cy="937280"/>
          </a:xfrm>
          <a:prstGeom prst="roundRect">
            <a:avLst>
              <a:gd name="adj" fmla="val 5906"/>
            </a:avLst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0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地理変数</a:t>
            </a:r>
          </a:p>
        </p:txBody>
      </p: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F8378861-6A94-400C-912F-554084F1CA14}"/>
              </a:ext>
            </a:extLst>
          </p:cNvPr>
          <p:cNvSpPr/>
          <p:nvPr/>
        </p:nvSpPr>
        <p:spPr>
          <a:xfrm>
            <a:off x="20261088" y="1432702"/>
            <a:ext cx="3397565" cy="937280"/>
          </a:xfrm>
          <a:prstGeom prst="roundRect">
            <a:avLst>
              <a:gd name="adj" fmla="val 5906"/>
            </a:avLst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60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人口変数</a:t>
            </a:r>
          </a:p>
        </p:txBody>
      </p:sp>
      <p:sp>
        <p:nvSpPr>
          <p:cNvPr id="31" name="矢印: 左 30">
            <a:extLst>
              <a:ext uri="{FF2B5EF4-FFF2-40B4-BE49-F238E27FC236}">
                <a16:creationId xmlns:a16="http://schemas.microsoft.com/office/drawing/2014/main" id="{1932CEFF-CE23-472F-A26D-E43B2CAB6B3B}"/>
              </a:ext>
            </a:extLst>
          </p:cNvPr>
          <p:cNvSpPr/>
          <p:nvPr/>
        </p:nvSpPr>
        <p:spPr>
          <a:xfrm>
            <a:off x="19506095" y="119408"/>
            <a:ext cx="562708" cy="703384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矢印: 左 99">
            <a:extLst>
              <a:ext uri="{FF2B5EF4-FFF2-40B4-BE49-F238E27FC236}">
                <a16:creationId xmlns:a16="http://schemas.microsoft.com/office/drawing/2014/main" id="{0A8EB499-7F71-4EF3-8226-694E2ED18178}"/>
              </a:ext>
            </a:extLst>
          </p:cNvPr>
          <p:cNvSpPr/>
          <p:nvPr/>
        </p:nvSpPr>
        <p:spPr>
          <a:xfrm>
            <a:off x="19506095" y="1549650"/>
            <a:ext cx="562708" cy="703384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CAECDE3E-BEF3-43C6-B9F3-1513F3BD861D}"/>
              </a:ext>
            </a:extLst>
          </p:cNvPr>
          <p:cNvGrpSpPr/>
          <p:nvPr/>
        </p:nvGrpSpPr>
        <p:grpSpPr>
          <a:xfrm>
            <a:off x="-17390004" y="2412658"/>
            <a:ext cx="1451620" cy="6990786"/>
            <a:chOff x="-5364900" y="2393230"/>
            <a:chExt cx="1451620" cy="7851066"/>
          </a:xfrm>
        </p:grpSpPr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00069593-BBB9-4A41-A763-9BD98A72CB40}"/>
                </a:ext>
              </a:extLst>
            </p:cNvPr>
            <p:cNvCxnSpPr>
              <a:cxnSpLocks/>
            </p:cNvCxnSpPr>
            <p:nvPr/>
          </p:nvCxnSpPr>
          <p:spPr>
            <a:xfrm>
              <a:off x="-3913280" y="2393230"/>
              <a:ext cx="0" cy="7851066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四角形: 角を丸くする 55">
              <a:extLst>
                <a:ext uri="{FF2B5EF4-FFF2-40B4-BE49-F238E27FC236}">
                  <a16:creationId xmlns:a16="http://schemas.microsoft.com/office/drawing/2014/main" id="{082C129F-F4B2-47B3-97E9-DDA28CCE7D6E}"/>
                </a:ext>
              </a:extLst>
            </p:cNvPr>
            <p:cNvSpPr/>
            <p:nvPr/>
          </p:nvSpPr>
          <p:spPr>
            <a:xfrm>
              <a:off x="-5364900" y="4289776"/>
              <a:ext cx="1117602" cy="4061989"/>
            </a:xfrm>
            <a:prstGeom prst="roundRect">
              <a:avLst>
                <a:gd name="adj" fmla="val 5906"/>
              </a:avLst>
            </a:prstGeom>
            <a:solidFill>
              <a:schemeClr val="bg1"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6000" b="1" dirty="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心理変数</a:t>
              </a:r>
            </a:p>
          </p:txBody>
        </p:sp>
      </p:grp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0FE67797-1075-4838-88FF-71C5D98857F5}"/>
              </a:ext>
            </a:extLst>
          </p:cNvPr>
          <p:cNvSpPr/>
          <p:nvPr/>
        </p:nvSpPr>
        <p:spPr>
          <a:xfrm>
            <a:off x="-16057098" y="3514455"/>
            <a:ext cx="4975347" cy="1292106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外見には</a:t>
            </a:r>
            <a:endParaRPr kumimoji="1" lang="en-US" altLang="ja-JP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こだわらない</a:t>
            </a:r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5080E550-008C-4EBB-89A2-E43DAA062C47}"/>
              </a:ext>
            </a:extLst>
          </p:cNvPr>
          <p:cNvSpPr/>
          <p:nvPr/>
        </p:nvSpPr>
        <p:spPr>
          <a:xfrm>
            <a:off x="-16057098" y="7178225"/>
            <a:ext cx="4975347" cy="1292106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スタイリッシュな</a:t>
            </a:r>
            <a:endParaRPr kumimoji="1" lang="en-US" altLang="ja-JP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自分でいたい</a:t>
            </a:r>
          </a:p>
        </p:txBody>
      </p:sp>
      <p:pic>
        <p:nvPicPr>
          <p:cNvPr id="6" name="グラフィックス 5" descr="男性の集団">
            <a:extLst>
              <a:ext uri="{FF2B5EF4-FFF2-40B4-BE49-F238E27FC236}">
                <a16:creationId xmlns:a16="http://schemas.microsoft.com/office/drawing/2014/main" id="{C1973DA0-CFD5-4410-905D-2356590AAB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7410960" y="5437391"/>
            <a:ext cx="3048827" cy="3082254"/>
          </a:xfrm>
          <a:prstGeom prst="rect">
            <a:avLst/>
          </a:prstGeom>
        </p:spPr>
      </p:pic>
      <p:pic>
        <p:nvPicPr>
          <p:cNvPr id="7" name="グラフィックス 6" descr="男性の集団">
            <a:extLst>
              <a:ext uri="{FF2B5EF4-FFF2-40B4-BE49-F238E27FC236}">
                <a16:creationId xmlns:a16="http://schemas.microsoft.com/office/drawing/2014/main" id="{259CD4E5-D0CB-4FF5-B48B-852E6E0D6F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3569196" y="3896263"/>
            <a:ext cx="3048827" cy="3082254"/>
          </a:xfrm>
          <a:prstGeom prst="rect">
            <a:avLst/>
          </a:prstGeom>
        </p:spPr>
      </p:pic>
      <p:pic>
        <p:nvPicPr>
          <p:cNvPr id="10" name="グラフィックス 9" descr="男性の集団">
            <a:extLst>
              <a:ext uri="{FF2B5EF4-FFF2-40B4-BE49-F238E27FC236}">
                <a16:creationId xmlns:a16="http://schemas.microsoft.com/office/drawing/2014/main" id="{4EC6A8AC-4453-4D6C-BCF0-B4EF59B383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9943650" y="7203159"/>
            <a:ext cx="3048827" cy="3082254"/>
          </a:xfrm>
          <a:prstGeom prst="rect">
            <a:avLst/>
          </a:prstGeom>
        </p:spPr>
      </p:pic>
      <p:pic>
        <p:nvPicPr>
          <p:cNvPr id="11" name="グラフィックス 10" descr="男性の集団">
            <a:extLst>
              <a:ext uri="{FF2B5EF4-FFF2-40B4-BE49-F238E27FC236}">
                <a16:creationId xmlns:a16="http://schemas.microsoft.com/office/drawing/2014/main" id="{F4A8CFD4-230B-4CCE-B459-B2CEF9B76D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9943650" y="3671624"/>
            <a:ext cx="3048827" cy="3082254"/>
          </a:xfrm>
          <a:prstGeom prst="rect">
            <a:avLst/>
          </a:prstGeom>
        </p:spPr>
      </p:pic>
      <p:pic>
        <p:nvPicPr>
          <p:cNvPr id="12" name="グラフィックス 11" descr="男性の集団">
            <a:extLst>
              <a:ext uri="{FF2B5EF4-FFF2-40B4-BE49-F238E27FC236}">
                <a16:creationId xmlns:a16="http://schemas.microsoft.com/office/drawing/2014/main" id="{119836DC-00BF-408F-AADD-B68FC9080D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4878270" y="6759093"/>
            <a:ext cx="3048827" cy="3082254"/>
          </a:xfrm>
          <a:prstGeom prst="rect">
            <a:avLst/>
          </a:prstGeom>
        </p:spPr>
      </p:pic>
      <p:pic>
        <p:nvPicPr>
          <p:cNvPr id="13" name="グラフィックス 12" descr="男性の集団">
            <a:extLst>
              <a:ext uri="{FF2B5EF4-FFF2-40B4-BE49-F238E27FC236}">
                <a16:creationId xmlns:a16="http://schemas.microsoft.com/office/drawing/2014/main" id="{F91F74C6-846C-440D-959E-3B7CE1791B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773069" y="3896262"/>
            <a:ext cx="3048827" cy="3082254"/>
          </a:xfrm>
          <a:prstGeom prst="rect">
            <a:avLst/>
          </a:prstGeom>
        </p:spPr>
      </p:pic>
      <p:pic>
        <p:nvPicPr>
          <p:cNvPr id="15" name="グラフィックス 14" descr="男性の集団">
            <a:extLst>
              <a:ext uri="{FF2B5EF4-FFF2-40B4-BE49-F238E27FC236}">
                <a16:creationId xmlns:a16="http://schemas.microsoft.com/office/drawing/2014/main" id="{25DF88C1-E4C1-48B8-992F-B527978DBA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566006" y="6580923"/>
            <a:ext cx="3048827" cy="3082254"/>
          </a:xfrm>
          <a:prstGeom prst="rect">
            <a:avLst/>
          </a:prstGeom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5BBADD8-D1F8-4D6A-9A11-1373C8DAF064}"/>
              </a:ext>
            </a:extLst>
          </p:cNvPr>
          <p:cNvSpPr/>
          <p:nvPr/>
        </p:nvSpPr>
        <p:spPr>
          <a:xfrm>
            <a:off x="-11604675" y="5993384"/>
            <a:ext cx="15517357" cy="1836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DD678F2-5B96-4F8C-8CD8-3FC3DC538BF1}"/>
              </a:ext>
            </a:extLst>
          </p:cNvPr>
          <p:cNvGrpSpPr/>
          <p:nvPr/>
        </p:nvGrpSpPr>
        <p:grpSpPr>
          <a:xfrm>
            <a:off x="-7360055" y="2341911"/>
            <a:ext cx="6568630" cy="7499437"/>
            <a:chOff x="5992766" y="2341910"/>
            <a:chExt cx="6568630" cy="7943502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F9127A0D-43F0-40E0-9327-77A9E8D10866}"/>
                </a:ext>
              </a:extLst>
            </p:cNvPr>
            <p:cNvSpPr/>
            <p:nvPr/>
          </p:nvSpPr>
          <p:spPr>
            <a:xfrm rot="16200000">
              <a:off x="2087237" y="6247439"/>
              <a:ext cx="7943502" cy="13244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16DC55D9-84F5-46AA-B610-2FD2F3787F36}"/>
                </a:ext>
              </a:extLst>
            </p:cNvPr>
            <p:cNvSpPr/>
            <p:nvPr/>
          </p:nvSpPr>
          <p:spPr>
            <a:xfrm rot="16200000">
              <a:off x="8523423" y="6247439"/>
              <a:ext cx="7943502" cy="13244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FB0C25CD-444B-4F13-8B30-91D222838825}"/>
              </a:ext>
            </a:extLst>
          </p:cNvPr>
          <p:cNvSpPr/>
          <p:nvPr/>
        </p:nvSpPr>
        <p:spPr>
          <a:xfrm>
            <a:off x="-11534337" y="2604386"/>
            <a:ext cx="4072494" cy="3274018"/>
          </a:xfrm>
          <a:prstGeom prst="roundRect">
            <a:avLst>
              <a:gd name="adj" fmla="val 5906"/>
            </a:avLst>
          </a:prstGeom>
          <a:solidFill>
            <a:schemeClr val="bg1">
              <a:lumMod val="85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4502F98F-3463-4AB1-A402-31CF83FA65A1}"/>
              </a:ext>
            </a:extLst>
          </p:cNvPr>
          <p:cNvSpPr/>
          <p:nvPr/>
        </p:nvSpPr>
        <p:spPr>
          <a:xfrm>
            <a:off x="-7121499" y="2604386"/>
            <a:ext cx="6047123" cy="3274018"/>
          </a:xfrm>
          <a:prstGeom prst="roundRect">
            <a:avLst>
              <a:gd name="adj" fmla="val 5906"/>
            </a:avLst>
          </a:prstGeom>
          <a:solidFill>
            <a:schemeClr val="bg1">
              <a:lumMod val="85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0A0EADB2-ABDF-427A-998D-F45DA35EA8FF}"/>
              </a:ext>
            </a:extLst>
          </p:cNvPr>
          <p:cNvSpPr/>
          <p:nvPr/>
        </p:nvSpPr>
        <p:spPr>
          <a:xfrm>
            <a:off x="-663323" y="2604386"/>
            <a:ext cx="4072494" cy="3274018"/>
          </a:xfrm>
          <a:prstGeom prst="roundRect">
            <a:avLst>
              <a:gd name="adj" fmla="val 5906"/>
            </a:avLst>
          </a:prstGeom>
          <a:solidFill>
            <a:schemeClr val="bg1">
              <a:lumMod val="85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D237FA15-33AB-4B1E-B4D3-387B98A9FD05}"/>
              </a:ext>
            </a:extLst>
          </p:cNvPr>
          <p:cNvSpPr/>
          <p:nvPr/>
        </p:nvSpPr>
        <p:spPr>
          <a:xfrm>
            <a:off x="-11534337" y="6313051"/>
            <a:ext cx="4072494" cy="3274018"/>
          </a:xfrm>
          <a:prstGeom prst="roundRect">
            <a:avLst>
              <a:gd name="adj" fmla="val 5906"/>
            </a:avLst>
          </a:prstGeom>
          <a:solidFill>
            <a:schemeClr val="bg1">
              <a:lumMod val="85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BFE93608-B51D-4AEE-AC2F-4A65DB704F03}"/>
              </a:ext>
            </a:extLst>
          </p:cNvPr>
          <p:cNvSpPr/>
          <p:nvPr/>
        </p:nvSpPr>
        <p:spPr>
          <a:xfrm>
            <a:off x="-7121499" y="6313051"/>
            <a:ext cx="6047123" cy="3274018"/>
          </a:xfrm>
          <a:prstGeom prst="roundRect">
            <a:avLst>
              <a:gd name="adj" fmla="val 5906"/>
            </a:avLst>
          </a:prstGeom>
          <a:solidFill>
            <a:schemeClr val="accent1">
              <a:lumMod val="60000"/>
              <a:lumOff val="4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5866845B-D5A6-432A-9648-02EBD88D6A23}"/>
              </a:ext>
            </a:extLst>
          </p:cNvPr>
          <p:cNvSpPr/>
          <p:nvPr/>
        </p:nvSpPr>
        <p:spPr>
          <a:xfrm>
            <a:off x="-663323" y="6313051"/>
            <a:ext cx="4072494" cy="3274018"/>
          </a:xfrm>
          <a:prstGeom prst="roundRect">
            <a:avLst>
              <a:gd name="adj" fmla="val 5906"/>
            </a:avLst>
          </a:prstGeom>
          <a:solidFill>
            <a:schemeClr val="accent1">
              <a:lumMod val="60000"/>
              <a:lumOff val="4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1" name="グラフィックス 40" descr="男性の集団">
            <a:extLst>
              <a:ext uri="{FF2B5EF4-FFF2-40B4-BE49-F238E27FC236}">
                <a16:creationId xmlns:a16="http://schemas.microsoft.com/office/drawing/2014/main" id="{2B5BD258-11F2-4F37-87EF-FF015F996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69834" y="5437391"/>
            <a:ext cx="3048827" cy="3082254"/>
          </a:xfrm>
          <a:prstGeom prst="rect">
            <a:avLst/>
          </a:prstGeom>
        </p:spPr>
      </p:pic>
      <p:pic>
        <p:nvPicPr>
          <p:cNvPr id="42" name="グラフィックス 41" descr="男性の集団">
            <a:extLst>
              <a:ext uri="{FF2B5EF4-FFF2-40B4-BE49-F238E27FC236}">
                <a16:creationId xmlns:a16="http://schemas.microsoft.com/office/drawing/2014/main" id="{B2B7FCAB-3EF0-4744-BDB1-64A529AB0B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211598" y="3896263"/>
            <a:ext cx="3048827" cy="3082254"/>
          </a:xfrm>
          <a:prstGeom prst="rect">
            <a:avLst/>
          </a:prstGeom>
        </p:spPr>
      </p:pic>
      <p:pic>
        <p:nvPicPr>
          <p:cNvPr id="43" name="グラフィックス 42" descr="男性の集団">
            <a:extLst>
              <a:ext uri="{FF2B5EF4-FFF2-40B4-BE49-F238E27FC236}">
                <a16:creationId xmlns:a16="http://schemas.microsoft.com/office/drawing/2014/main" id="{C235CC1B-D687-44FD-B7AE-CDC5784446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37144" y="7203159"/>
            <a:ext cx="3048827" cy="3082254"/>
          </a:xfrm>
          <a:prstGeom prst="rect">
            <a:avLst/>
          </a:prstGeom>
        </p:spPr>
      </p:pic>
      <p:pic>
        <p:nvPicPr>
          <p:cNvPr id="44" name="グラフィックス 43" descr="男性の集団">
            <a:extLst>
              <a:ext uri="{FF2B5EF4-FFF2-40B4-BE49-F238E27FC236}">
                <a16:creationId xmlns:a16="http://schemas.microsoft.com/office/drawing/2014/main" id="{DC0B3638-8187-4333-AEDA-15C6B6DD54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37144" y="3671624"/>
            <a:ext cx="3048827" cy="3082254"/>
          </a:xfrm>
          <a:prstGeom prst="rect">
            <a:avLst/>
          </a:prstGeom>
        </p:spPr>
      </p:pic>
      <p:pic>
        <p:nvPicPr>
          <p:cNvPr id="45" name="グラフィックス 44" descr="男性の集団">
            <a:extLst>
              <a:ext uri="{FF2B5EF4-FFF2-40B4-BE49-F238E27FC236}">
                <a16:creationId xmlns:a16="http://schemas.microsoft.com/office/drawing/2014/main" id="{5CBC5BDA-F072-41C6-8D02-97F21338F6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02524" y="6759093"/>
            <a:ext cx="3048827" cy="3082254"/>
          </a:xfrm>
          <a:prstGeom prst="rect">
            <a:avLst/>
          </a:prstGeom>
        </p:spPr>
      </p:pic>
      <p:pic>
        <p:nvPicPr>
          <p:cNvPr id="46" name="グラフィックス 45" descr="男性の集団">
            <a:extLst>
              <a:ext uri="{FF2B5EF4-FFF2-40B4-BE49-F238E27FC236}">
                <a16:creationId xmlns:a16="http://schemas.microsoft.com/office/drawing/2014/main" id="{F93818B3-D07D-49B5-B91C-05C6630284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007725" y="3896262"/>
            <a:ext cx="3048827" cy="3082254"/>
          </a:xfrm>
          <a:prstGeom prst="rect">
            <a:avLst/>
          </a:prstGeom>
        </p:spPr>
      </p:pic>
      <p:pic>
        <p:nvPicPr>
          <p:cNvPr id="47" name="グラフィックス 46" descr="男性の集団">
            <a:extLst>
              <a:ext uri="{FF2B5EF4-FFF2-40B4-BE49-F238E27FC236}">
                <a16:creationId xmlns:a16="http://schemas.microsoft.com/office/drawing/2014/main" id="{ABA5A2FC-F9C0-4A45-9089-912E08DC68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214788" y="6580923"/>
            <a:ext cx="3048827" cy="308225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F90375F-FD5D-455A-97CD-4704DB0E47E5}"/>
              </a:ext>
            </a:extLst>
          </p:cNvPr>
          <p:cNvSpPr/>
          <p:nvPr/>
        </p:nvSpPr>
        <p:spPr>
          <a:xfrm>
            <a:off x="4176119" y="5993384"/>
            <a:ext cx="15517357" cy="1836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8F24E230-6549-4FFC-AC59-6F73E3053225}"/>
              </a:ext>
            </a:extLst>
          </p:cNvPr>
          <p:cNvGrpSpPr/>
          <p:nvPr/>
        </p:nvGrpSpPr>
        <p:grpSpPr>
          <a:xfrm>
            <a:off x="8420739" y="2341911"/>
            <a:ext cx="6568630" cy="7499437"/>
            <a:chOff x="5992766" y="2341910"/>
            <a:chExt cx="6568630" cy="7943502"/>
          </a:xfrm>
        </p:grpSpPr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575A1ECE-7B1A-41D6-BD63-A2D557E4CDDD}"/>
                </a:ext>
              </a:extLst>
            </p:cNvPr>
            <p:cNvSpPr/>
            <p:nvPr/>
          </p:nvSpPr>
          <p:spPr>
            <a:xfrm rot="16200000">
              <a:off x="2087237" y="6247439"/>
              <a:ext cx="7943502" cy="13244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269AD9F4-9B3E-4D47-946E-9CF4C1E1C25E}"/>
                </a:ext>
              </a:extLst>
            </p:cNvPr>
            <p:cNvSpPr/>
            <p:nvPr/>
          </p:nvSpPr>
          <p:spPr>
            <a:xfrm rot="16200000">
              <a:off x="8523423" y="6247439"/>
              <a:ext cx="7943502" cy="13244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70AA5734-B16A-4A9E-85F6-571001733DC8}"/>
              </a:ext>
            </a:extLst>
          </p:cNvPr>
          <p:cNvSpPr/>
          <p:nvPr/>
        </p:nvSpPr>
        <p:spPr>
          <a:xfrm>
            <a:off x="4246457" y="2604386"/>
            <a:ext cx="4072494" cy="3274018"/>
          </a:xfrm>
          <a:prstGeom prst="roundRect">
            <a:avLst>
              <a:gd name="adj" fmla="val 5906"/>
            </a:avLst>
          </a:prstGeom>
          <a:solidFill>
            <a:schemeClr val="bg1">
              <a:lumMod val="85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5E9B32D9-63E5-4355-AF90-EF951F94A616}"/>
              </a:ext>
            </a:extLst>
          </p:cNvPr>
          <p:cNvSpPr/>
          <p:nvPr/>
        </p:nvSpPr>
        <p:spPr>
          <a:xfrm>
            <a:off x="8659295" y="2604386"/>
            <a:ext cx="6047123" cy="3274018"/>
          </a:xfrm>
          <a:prstGeom prst="roundRect">
            <a:avLst>
              <a:gd name="adj" fmla="val 5906"/>
            </a:avLst>
          </a:prstGeom>
          <a:solidFill>
            <a:schemeClr val="bg1">
              <a:lumMod val="85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39B0204E-6833-44A4-A8C7-D2B723294639}"/>
              </a:ext>
            </a:extLst>
          </p:cNvPr>
          <p:cNvSpPr/>
          <p:nvPr/>
        </p:nvSpPr>
        <p:spPr>
          <a:xfrm>
            <a:off x="15117471" y="2604386"/>
            <a:ext cx="4072494" cy="3274018"/>
          </a:xfrm>
          <a:prstGeom prst="roundRect">
            <a:avLst>
              <a:gd name="adj" fmla="val 5906"/>
            </a:avLst>
          </a:prstGeom>
          <a:solidFill>
            <a:schemeClr val="bg1">
              <a:lumMod val="85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E5EB26D6-F622-4ECA-9F0D-F3543F252906}"/>
              </a:ext>
            </a:extLst>
          </p:cNvPr>
          <p:cNvSpPr/>
          <p:nvPr/>
        </p:nvSpPr>
        <p:spPr>
          <a:xfrm>
            <a:off x="4246457" y="6313051"/>
            <a:ext cx="4072494" cy="3274018"/>
          </a:xfrm>
          <a:prstGeom prst="roundRect">
            <a:avLst>
              <a:gd name="adj" fmla="val 5906"/>
            </a:avLst>
          </a:prstGeom>
          <a:solidFill>
            <a:schemeClr val="bg1">
              <a:lumMod val="85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541906A0-C21E-4873-A490-E93BEA9B5A4F}"/>
              </a:ext>
            </a:extLst>
          </p:cNvPr>
          <p:cNvSpPr/>
          <p:nvPr/>
        </p:nvSpPr>
        <p:spPr>
          <a:xfrm>
            <a:off x="8659295" y="6313051"/>
            <a:ext cx="6047123" cy="3274018"/>
          </a:xfrm>
          <a:prstGeom prst="roundRect">
            <a:avLst>
              <a:gd name="adj" fmla="val 5906"/>
            </a:avLst>
          </a:prstGeom>
          <a:solidFill>
            <a:schemeClr val="bg1">
              <a:lumMod val="85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8C0AF299-78B0-4C1A-B3BF-3ED406325881}"/>
              </a:ext>
            </a:extLst>
          </p:cNvPr>
          <p:cNvSpPr/>
          <p:nvPr/>
        </p:nvSpPr>
        <p:spPr>
          <a:xfrm>
            <a:off x="15117471" y="6313051"/>
            <a:ext cx="4072494" cy="3274018"/>
          </a:xfrm>
          <a:prstGeom prst="roundRect">
            <a:avLst>
              <a:gd name="adj" fmla="val 5906"/>
            </a:avLst>
          </a:prstGeom>
          <a:solidFill>
            <a:schemeClr val="bg1">
              <a:lumMod val="85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セグメント</a:t>
            </a:r>
            <a:r>
              <a:rPr kumimoji="1" lang="en-US" altLang="ja-JP" sz="4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</a:t>
            </a:r>
            <a:endParaRPr kumimoji="1" lang="ja-JP" altLang="en-US" sz="4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乗算記号 83">
            <a:extLst>
              <a:ext uri="{FF2B5EF4-FFF2-40B4-BE49-F238E27FC236}">
                <a16:creationId xmlns:a16="http://schemas.microsoft.com/office/drawing/2014/main" id="{AE66329D-B333-484C-BD6D-AC2210B64704}"/>
              </a:ext>
            </a:extLst>
          </p:cNvPr>
          <p:cNvSpPr/>
          <p:nvPr/>
        </p:nvSpPr>
        <p:spPr>
          <a:xfrm>
            <a:off x="5427621" y="3051306"/>
            <a:ext cx="2098261" cy="2610394"/>
          </a:xfrm>
          <a:prstGeom prst="mathMultiply">
            <a:avLst>
              <a:gd name="adj1" fmla="val 12789"/>
            </a:avLst>
          </a:prstGeom>
          <a:solidFill>
            <a:srgbClr val="000000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乗算記号 84">
            <a:extLst>
              <a:ext uri="{FF2B5EF4-FFF2-40B4-BE49-F238E27FC236}">
                <a16:creationId xmlns:a16="http://schemas.microsoft.com/office/drawing/2014/main" id="{1DED76C9-06BE-43AE-B1C0-1110BBDEBA0C}"/>
              </a:ext>
            </a:extLst>
          </p:cNvPr>
          <p:cNvSpPr/>
          <p:nvPr/>
        </p:nvSpPr>
        <p:spPr>
          <a:xfrm>
            <a:off x="10661745" y="3051306"/>
            <a:ext cx="2098261" cy="2610394"/>
          </a:xfrm>
          <a:prstGeom prst="mathMultiply">
            <a:avLst>
              <a:gd name="adj1" fmla="val 12789"/>
            </a:avLst>
          </a:prstGeom>
          <a:solidFill>
            <a:srgbClr val="000000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乗算記号 85">
            <a:extLst>
              <a:ext uri="{FF2B5EF4-FFF2-40B4-BE49-F238E27FC236}">
                <a16:creationId xmlns:a16="http://schemas.microsoft.com/office/drawing/2014/main" id="{8B6AFCC8-FB28-4B75-8978-A8CD6549F3ED}"/>
              </a:ext>
            </a:extLst>
          </p:cNvPr>
          <p:cNvSpPr/>
          <p:nvPr/>
        </p:nvSpPr>
        <p:spPr>
          <a:xfrm>
            <a:off x="16086392" y="3051306"/>
            <a:ext cx="2098261" cy="2610394"/>
          </a:xfrm>
          <a:prstGeom prst="mathMultiply">
            <a:avLst>
              <a:gd name="adj1" fmla="val 12789"/>
            </a:avLst>
          </a:prstGeom>
          <a:solidFill>
            <a:srgbClr val="000000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乗算記号 86">
            <a:extLst>
              <a:ext uri="{FF2B5EF4-FFF2-40B4-BE49-F238E27FC236}">
                <a16:creationId xmlns:a16="http://schemas.microsoft.com/office/drawing/2014/main" id="{F5068CB8-3116-40B4-923D-9ACE0D393FB1}"/>
              </a:ext>
            </a:extLst>
          </p:cNvPr>
          <p:cNvSpPr/>
          <p:nvPr/>
        </p:nvSpPr>
        <p:spPr>
          <a:xfrm>
            <a:off x="5427621" y="6835896"/>
            <a:ext cx="2098261" cy="2610394"/>
          </a:xfrm>
          <a:prstGeom prst="mathMultiply">
            <a:avLst>
              <a:gd name="adj1" fmla="val 12789"/>
            </a:avLst>
          </a:prstGeom>
          <a:solidFill>
            <a:srgbClr val="000000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乗算記号 87">
            <a:extLst>
              <a:ext uri="{FF2B5EF4-FFF2-40B4-BE49-F238E27FC236}">
                <a16:creationId xmlns:a16="http://schemas.microsoft.com/office/drawing/2014/main" id="{2337CB35-281F-4D53-A477-CA6DD0529EC9}"/>
              </a:ext>
            </a:extLst>
          </p:cNvPr>
          <p:cNvSpPr/>
          <p:nvPr/>
        </p:nvSpPr>
        <p:spPr>
          <a:xfrm>
            <a:off x="10661745" y="6835896"/>
            <a:ext cx="2098261" cy="2610394"/>
          </a:xfrm>
          <a:prstGeom prst="mathMultiply">
            <a:avLst>
              <a:gd name="adj1" fmla="val 12789"/>
            </a:avLst>
          </a:prstGeom>
          <a:solidFill>
            <a:srgbClr val="000000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乗算記号 88">
            <a:extLst>
              <a:ext uri="{FF2B5EF4-FFF2-40B4-BE49-F238E27FC236}">
                <a16:creationId xmlns:a16="http://schemas.microsoft.com/office/drawing/2014/main" id="{A9B29A7E-4C29-4107-A337-33C9C00137F2}"/>
              </a:ext>
            </a:extLst>
          </p:cNvPr>
          <p:cNvSpPr/>
          <p:nvPr/>
        </p:nvSpPr>
        <p:spPr>
          <a:xfrm>
            <a:off x="16086392" y="6835896"/>
            <a:ext cx="2098261" cy="2610394"/>
          </a:xfrm>
          <a:prstGeom prst="mathMultiply">
            <a:avLst>
              <a:gd name="adj1" fmla="val 12789"/>
            </a:avLst>
          </a:prstGeom>
          <a:solidFill>
            <a:srgbClr val="000000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乗算記号 91">
            <a:extLst>
              <a:ext uri="{FF2B5EF4-FFF2-40B4-BE49-F238E27FC236}">
                <a16:creationId xmlns:a16="http://schemas.microsoft.com/office/drawing/2014/main" id="{8E51BAEB-2314-41CC-B650-9A3ADBE12333}"/>
              </a:ext>
            </a:extLst>
          </p:cNvPr>
          <p:cNvSpPr/>
          <p:nvPr/>
        </p:nvSpPr>
        <p:spPr>
          <a:xfrm>
            <a:off x="-10360452" y="6835896"/>
            <a:ext cx="2098261" cy="2610394"/>
          </a:xfrm>
          <a:prstGeom prst="mathMultiply">
            <a:avLst>
              <a:gd name="adj1" fmla="val 12789"/>
            </a:avLst>
          </a:prstGeom>
          <a:solidFill>
            <a:srgbClr val="000000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乗算記号 92">
            <a:extLst>
              <a:ext uri="{FF2B5EF4-FFF2-40B4-BE49-F238E27FC236}">
                <a16:creationId xmlns:a16="http://schemas.microsoft.com/office/drawing/2014/main" id="{3A24906B-373D-43F2-922D-11E1FECBA52F}"/>
              </a:ext>
            </a:extLst>
          </p:cNvPr>
          <p:cNvSpPr/>
          <p:nvPr/>
        </p:nvSpPr>
        <p:spPr>
          <a:xfrm>
            <a:off x="-10360452" y="2930078"/>
            <a:ext cx="2098261" cy="2610394"/>
          </a:xfrm>
          <a:prstGeom prst="mathMultiply">
            <a:avLst>
              <a:gd name="adj1" fmla="val 12789"/>
            </a:avLst>
          </a:prstGeom>
          <a:solidFill>
            <a:srgbClr val="000000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乗算記号 93">
            <a:extLst>
              <a:ext uri="{FF2B5EF4-FFF2-40B4-BE49-F238E27FC236}">
                <a16:creationId xmlns:a16="http://schemas.microsoft.com/office/drawing/2014/main" id="{DB6F549C-AC7F-46AB-B755-AF6F23D5505C}"/>
              </a:ext>
            </a:extLst>
          </p:cNvPr>
          <p:cNvSpPr/>
          <p:nvPr/>
        </p:nvSpPr>
        <p:spPr>
          <a:xfrm>
            <a:off x="-5147069" y="2930078"/>
            <a:ext cx="2098261" cy="2610394"/>
          </a:xfrm>
          <a:prstGeom prst="mathMultiply">
            <a:avLst>
              <a:gd name="adj1" fmla="val 12789"/>
            </a:avLst>
          </a:prstGeom>
          <a:solidFill>
            <a:srgbClr val="000000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乗算記号 94">
            <a:extLst>
              <a:ext uri="{FF2B5EF4-FFF2-40B4-BE49-F238E27FC236}">
                <a16:creationId xmlns:a16="http://schemas.microsoft.com/office/drawing/2014/main" id="{668C4329-271E-4724-BA91-35D388702F15}"/>
              </a:ext>
            </a:extLst>
          </p:cNvPr>
          <p:cNvSpPr/>
          <p:nvPr/>
        </p:nvSpPr>
        <p:spPr>
          <a:xfrm>
            <a:off x="219079" y="2930078"/>
            <a:ext cx="2098261" cy="2610394"/>
          </a:xfrm>
          <a:prstGeom prst="mathMultiply">
            <a:avLst>
              <a:gd name="adj1" fmla="val 12789"/>
            </a:avLst>
          </a:prstGeom>
          <a:solidFill>
            <a:srgbClr val="000000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円: 塗りつぶしなし 100">
            <a:extLst>
              <a:ext uri="{FF2B5EF4-FFF2-40B4-BE49-F238E27FC236}">
                <a16:creationId xmlns:a16="http://schemas.microsoft.com/office/drawing/2014/main" id="{E417737D-CD90-4F08-9269-E4C0218E6E85}"/>
              </a:ext>
            </a:extLst>
          </p:cNvPr>
          <p:cNvSpPr/>
          <p:nvPr/>
        </p:nvSpPr>
        <p:spPr>
          <a:xfrm>
            <a:off x="558407" y="6864651"/>
            <a:ext cx="1799814" cy="1974550"/>
          </a:xfrm>
          <a:prstGeom prst="donut">
            <a:avLst>
              <a:gd name="adj" fmla="val 18482"/>
            </a:avLst>
          </a:prstGeom>
          <a:solidFill>
            <a:srgbClr val="00B050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2" name="円: 塗りつぶしなし 101">
            <a:extLst>
              <a:ext uri="{FF2B5EF4-FFF2-40B4-BE49-F238E27FC236}">
                <a16:creationId xmlns:a16="http://schemas.microsoft.com/office/drawing/2014/main" id="{16305DD3-754B-4900-BAB9-805E864A752A}"/>
              </a:ext>
            </a:extLst>
          </p:cNvPr>
          <p:cNvSpPr/>
          <p:nvPr/>
        </p:nvSpPr>
        <p:spPr>
          <a:xfrm>
            <a:off x="-5078667" y="6864651"/>
            <a:ext cx="1799814" cy="1974550"/>
          </a:xfrm>
          <a:prstGeom prst="donut">
            <a:avLst>
              <a:gd name="adj" fmla="val 18482"/>
            </a:avLst>
          </a:prstGeom>
          <a:solidFill>
            <a:srgbClr val="00B050">
              <a:alpha val="4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84D1948F-1714-45A3-9497-94D25CA1782E}"/>
              </a:ext>
            </a:extLst>
          </p:cNvPr>
          <p:cNvCxnSpPr>
            <a:cxnSpLocks/>
          </p:cNvCxnSpPr>
          <p:nvPr/>
        </p:nvCxnSpPr>
        <p:spPr>
          <a:xfrm flipH="1">
            <a:off x="-11480828" y="1012282"/>
            <a:ext cx="15138428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FC0BDE7E-1853-43AE-A63A-E11ADDDEFF19}"/>
              </a:ext>
            </a:extLst>
          </p:cNvPr>
          <p:cNvCxnSpPr>
            <a:cxnSpLocks/>
          </p:cNvCxnSpPr>
          <p:nvPr/>
        </p:nvCxnSpPr>
        <p:spPr>
          <a:xfrm flipH="1">
            <a:off x="4299966" y="1012282"/>
            <a:ext cx="15138428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953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>
            <a:extLst>
              <a:ext uri="{FF2B5EF4-FFF2-40B4-BE49-F238E27FC236}">
                <a16:creationId xmlns:a16="http://schemas.microsoft.com/office/drawing/2014/main" id="{AAD6C0EB-ED57-4AF1-B239-EB85F729ED41}"/>
              </a:ext>
            </a:extLst>
          </p:cNvPr>
          <p:cNvSpPr/>
          <p:nvPr/>
        </p:nvSpPr>
        <p:spPr>
          <a:xfrm flipV="1">
            <a:off x="1047134" y="2448232"/>
            <a:ext cx="15102350" cy="5604388"/>
          </a:xfrm>
          <a:prstGeom prst="rt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6445609C-EDFA-47A6-9C0C-BC8E6329F8FA}"/>
              </a:ext>
            </a:extLst>
          </p:cNvPr>
          <p:cNvSpPr/>
          <p:nvPr/>
        </p:nvSpPr>
        <p:spPr>
          <a:xfrm>
            <a:off x="1612005" y="3207038"/>
            <a:ext cx="6720833" cy="1320717"/>
          </a:xfrm>
          <a:prstGeom prst="roundRect">
            <a:avLst>
              <a:gd name="adj" fmla="val 5906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en-US" altLang="ja-JP" sz="36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ealistic Scale</a:t>
            </a:r>
          </a:p>
          <a:p>
            <a:pPr algn="ctr"/>
            <a:r>
              <a:rPr kumimoji="1" lang="ja-JP" altLang="en-US" sz="32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市場規模</a:t>
            </a:r>
          </a:p>
        </p:txBody>
      </p:sp>
      <p:sp>
        <p:nvSpPr>
          <p:cNvPr id="77" name="四角形: 角を丸くする 76">
            <a:extLst>
              <a:ext uri="{FF2B5EF4-FFF2-40B4-BE49-F238E27FC236}">
                <a16:creationId xmlns:a16="http://schemas.microsoft.com/office/drawing/2014/main" id="{9F4868D4-AE5D-4DD9-9BCE-85B4F76D6BDE}"/>
              </a:ext>
            </a:extLst>
          </p:cNvPr>
          <p:cNvSpPr/>
          <p:nvPr/>
        </p:nvSpPr>
        <p:spPr>
          <a:xfrm>
            <a:off x="9042976" y="3207038"/>
            <a:ext cx="6720833" cy="1320717"/>
          </a:xfrm>
          <a:prstGeom prst="roundRect">
            <a:avLst>
              <a:gd name="adj" fmla="val 5906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en-US" altLang="ja-JP" sz="36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ank</a:t>
            </a:r>
          </a:p>
          <a:p>
            <a:pPr algn="ctr"/>
            <a:r>
              <a:rPr kumimoji="1" lang="ja-JP" altLang="en-US" sz="32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優先順位</a:t>
            </a:r>
          </a:p>
        </p:txBody>
      </p:sp>
      <p:sp>
        <p:nvSpPr>
          <p:cNvPr id="78" name="四角形: 角を丸くする 77">
            <a:extLst>
              <a:ext uri="{FF2B5EF4-FFF2-40B4-BE49-F238E27FC236}">
                <a16:creationId xmlns:a16="http://schemas.microsoft.com/office/drawing/2014/main" id="{A718A378-E450-4DC4-BE5E-3053225E85B0}"/>
              </a:ext>
            </a:extLst>
          </p:cNvPr>
          <p:cNvSpPr/>
          <p:nvPr/>
        </p:nvSpPr>
        <p:spPr>
          <a:xfrm>
            <a:off x="1612005" y="4681877"/>
            <a:ext cx="6720833" cy="1320717"/>
          </a:xfrm>
          <a:prstGeom prst="roundRect">
            <a:avLst>
              <a:gd name="adj" fmla="val 5906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en-US" altLang="ja-JP" sz="36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ate</a:t>
            </a:r>
            <a:r>
              <a:rPr kumimoji="1" lang="ja-JP" altLang="en-US" sz="36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36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of</a:t>
            </a:r>
            <a:r>
              <a:rPr kumimoji="1" lang="ja-JP" altLang="en-US" sz="36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36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growth</a:t>
            </a:r>
          </a:p>
          <a:p>
            <a:pPr algn="ctr"/>
            <a:r>
              <a:rPr kumimoji="1" lang="ja-JP" altLang="en-US" sz="32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成長性</a:t>
            </a:r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EFE5422F-083E-48C2-A84E-35A4CE54097D}"/>
              </a:ext>
            </a:extLst>
          </p:cNvPr>
          <p:cNvSpPr/>
          <p:nvPr/>
        </p:nvSpPr>
        <p:spPr>
          <a:xfrm>
            <a:off x="9042976" y="4681877"/>
            <a:ext cx="6720833" cy="1320717"/>
          </a:xfrm>
          <a:prstGeom prst="roundRect">
            <a:avLst>
              <a:gd name="adj" fmla="val 5906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en-US" altLang="ja-JP" sz="36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each</a:t>
            </a:r>
          </a:p>
          <a:p>
            <a:pPr algn="ctr"/>
            <a:r>
              <a:rPr kumimoji="1" lang="ja-JP" altLang="en-US" sz="32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到達可能性</a:t>
            </a:r>
          </a:p>
        </p:txBody>
      </p: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496FC1BA-2000-4B21-A7BB-1688C9B97C52}"/>
              </a:ext>
            </a:extLst>
          </p:cNvPr>
          <p:cNvSpPr/>
          <p:nvPr/>
        </p:nvSpPr>
        <p:spPr>
          <a:xfrm>
            <a:off x="1612005" y="6156716"/>
            <a:ext cx="6720833" cy="1320717"/>
          </a:xfrm>
          <a:prstGeom prst="roundRect">
            <a:avLst>
              <a:gd name="adj" fmla="val 5906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en-US" altLang="ja-JP" sz="36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ival</a:t>
            </a:r>
          </a:p>
          <a:p>
            <a:pPr algn="ctr"/>
            <a:r>
              <a:rPr kumimoji="1" lang="ja-JP" altLang="en-US" sz="32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競合状況</a:t>
            </a:r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9CBE3807-A895-4BCB-9CDB-23A27854B474}"/>
              </a:ext>
            </a:extLst>
          </p:cNvPr>
          <p:cNvSpPr/>
          <p:nvPr/>
        </p:nvSpPr>
        <p:spPr>
          <a:xfrm>
            <a:off x="9042976" y="6156716"/>
            <a:ext cx="6720833" cy="1320717"/>
          </a:xfrm>
          <a:prstGeom prst="roundRect">
            <a:avLst>
              <a:gd name="adj" fmla="val 5906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en-US" altLang="ja-JP" sz="36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esponse</a:t>
            </a:r>
          </a:p>
          <a:p>
            <a:pPr algn="ctr"/>
            <a:r>
              <a:rPr kumimoji="1" lang="ja-JP" altLang="en-US" sz="32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測定可能性</a:t>
            </a:r>
          </a:p>
        </p:txBody>
      </p:sp>
      <p:sp>
        <p:nvSpPr>
          <p:cNvPr id="82" name="四角形: 角を丸くする 81">
            <a:extLst>
              <a:ext uri="{FF2B5EF4-FFF2-40B4-BE49-F238E27FC236}">
                <a16:creationId xmlns:a16="http://schemas.microsoft.com/office/drawing/2014/main" id="{E785139B-FE29-4E44-A8A8-DDE0C80FE0A3}"/>
              </a:ext>
            </a:extLst>
          </p:cNvPr>
          <p:cNvSpPr/>
          <p:nvPr/>
        </p:nvSpPr>
        <p:spPr>
          <a:xfrm>
            <a:off x="697605" y="1732199"/>
            <a:ext cx="8345371" cy="1320717"/>
          </a:xfrm>
          <a:prstGeom prst="roundRect">
            <a:avLst>
              <a:gd name="adj" fmla="val 590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b="1" dirty="0">
                <a:ln w="0"/>
                <a:gradFill>
                  <a:gsLst>
                    <a:gs pos="0">
                      <a:schemeClr val="tx2">
                        <a:lumMod val="50000"/>
                      </a:schemeClr>
                    </a:gs>
                    <a:gs pos="64349">
                      <a:schemeClr val="accent1">
                        <a:lumMod val="75000"/>
                      </a:schemeClr>
                    </a:gs>
                    <a:gs pos="23000">
                      <a:schemeClr val="accent1">
                        <a:lumMod val="75000"/>
                      </a:schemeClr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ターゲティングのための</a:t>
            </a:r>
            <a:r>
              <a:rPr kumimoji="1" lang="en-US" altLang="ja-JP" sz="6000" b="1" dirty="0">
                <a:ln w="0"/>
                <a:gradFill>
                  <a:gsLst>
                    <a:gs pos="0">
                      <a:schemeClr val="tx2">
                        <a:lumMod val="50000"/>
                      </a:schemeClr>
                    </a:gs>
                    <a:gs pos="64349">
                      <a:schemeClr val="accent1">
                        <a:lumMod val="75000"/>
                      </a:schemeClr>
                    </a:gs>
                    <a:gs pos="23000">
                      <a:schemeClr val="accent1">
                        <a:lumMod val="75000"/>
                      </a:schemeClr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6R</a:t>
            </a:r>
            <a:endParaRPr kumimoji="1" lang="ja-JP" altLang="en-US" sz="4400" b="1" dirty="0">
              <a:ln w="0"/>
              <a:gradFill>
                <a:gsLst>
                  <a:gs pos="0">
                    <a:schemeClr val="tx2">
                      <a:lumMod val="50000"/>
                    </a:schemeClr>
                  </a:gs>
                  <a:gs pos="64349">
                    <a:schemeClr val="accent1">
                      <a:lumMod val="75000"/>
                    </a:schemeClr>
                  </a:gs>
                  <a:gs pos="23000">
                    <a:schemeClr val="accent1">
                      <a:lumMod val="75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4000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29066</TotalTime>
  <Words>1318</Words>
  <Application>Microsoft Office PowerPoint</Application>
  <PresentationFormat>ユーザー設定</PresentationFormat>
  <Paragraphs>468</Paragraphs>
  <Slides>24</Slides>
  <Notes>24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0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中山陽右</dc:creator>
  <cp:lastModifiedBy>sase0</cp:lastModifiedBy>
  <cp:revision>324</cp:revision>
  <dcterms:created xsi:type="dcterms:W3CDTF">2020-08-10T20:05:33Z</dcterms:created>
  <dcterms:modified xsi:type="dcterms:W3CDTF">2020-10-19T05:27:49Z</dcterms:modified>
</cp:coreProperties>
</file>